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3"/>
  </p:notesMasterIdLst>
  <p:handoutMasterIdLst>
    <p:handoutMasterId r:id="rId34"/>
  </p:handoutMasterIdLst>
  <p:sldIdLst>
    <p:sldId id="256" r:id="rId2"/>
    <p:sldId id="257" r:id="rId3"/>
    <p:sldId id="291" r:id="rId4"/>
    <p:sldId id="267" r:id="rId5"/>
    <p:sldId id="282" r:id="rId6"/>
    <p:sldId id="258" r:id="rId7"/>
    <p:sldId id="259" r:id="rId8"/>
    <p:sldId id="260" r:id="rId9"/>
    <p:sldId id="261" r:id="rId10"/>
    <p:sldId id="262" r:id="rId11"/>
    <p:sldId id="263" r:id="rId12"/>
    <p:sldId id="272" r:id="rId13"/>
    <p:sldId id="292" r:id="rId14"/>
    <p:sldId id="274" r:id="rId15"/>
    <p:sldId id="276" r:id="rId16"/>
    <p:sldId id="277" r:id="rId17"/>
    <p:sldId id="293" r:id="rId18"/>
    <p:sldId id="278" r:id="rId19"/>
    <p:sldId id="294" r:id="rId20"/>
    <p:sldId id="279" r:id="rId21"/>
    <p:sldId id="280" r:id="rId22"/>
    <p:sldId id="281" r:id="rId23"/>
    <p:sldId id="283" r:id="rId24"/>
    <p:sldId id="284" r:id="rId25"/>
    <p:sldId id="295" r:id="rId26"/>
    <p:sldId id="285" r:id="rId27"/>
    <p:sldId id="286" r:id="rId28"/>
    <p:sldId id="287" r:id="rId29"/>
    <p:sldId id="288" r:id="rId30"/>
    <p:sldId id="289" r:id="rId31"/>
    <p:sldId id="290" r:id="rId32"/>
  </p:sldIdLst>
  <p:sldSz cx="9144000" cy="6858000" type="screen4x3"/>
  <p:notesSz cx="6858000" cy="9144000"/>
  <p:defaultTextStyle>
    <a:defPPr>
      <a:defRPr lang="en-AU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chemeClr val="tx1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2787"/>
    <p:restoredTop sz="90929"/>
  </p:normalViewPr>
  <p:slideViewPr>
    <p:cSldViewPr>
      <p:cViewPr varScale="1">
        <p:scale>
          <a:sx n="82" d="100"/>
          <a:sy n="82" d="100"/>
        </p:scale>
        <p:origin x="324" y="4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handoutMaster" Target="handoutMasters/handout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notesMaster" Target="notesMasters/notesMaster1.xml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>
            <a:extLst>
              <a:ext uri="{FF2B5EF4-FFF2-40B4-BE49-F238E27FC236}">
                <a16:creationId xmlns:a16="http://schemas.microsoft.com/office/drawing/2014/main" id="{47F3A459-D35E-43EE-A7C9-DBF90FDD287E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488" tIns="44450" rIns="90488" bIns="4445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AU" altLang="en-NL"/>
              <a:t>Click to edit Master text styles</a:t>
            </a:r>
          </a:p>
          <a:p>
            <a:pPr lvl="1"/>
            <a:r>
              <a:rPr lang="en-AU" altLang="en-NL"/>
              <a:t>Second level</a:t>
            </a:r>
          </a:p>
          <a:p>
            <a:pPr lvl="2"/>
            <a:r>
              <a:rPr lang="en-AU" altLang="en-NL"/>
              <a:t>Third level</a:t>
            </a:r>
          </a:p>
          <a:p>
            <a:pPr lvl="3"/>
            <a:r>
              <a:rPr lang="en-AU" altLang="en-NL"/>
              <a:t>Fourth level</a:t>
            </a:r>
          </a:p>
          <a:p>
            <a:pPr lvl="4"/>
            <a:r>
              <a:rPr lang="en-AU" altLang="en-NL"/>
              <a:t>Fifth level</a:t>
            </a:r>
          </a:p>
        </p:txBody>
      </p:sp>
      <p:sp>
        <p:nvSpPr>
          <p:cNvPr id="2051" name="Rectangle 3">
            <a:extLst>
              <a:ext uri="{FF2B5EF4-FFF2-40B4-BE49-F238E27FC236}">
                <a16:creationId xmlns:a16="http://schemas.microsoft.com/office/drawing/2014/main" id="{01DEE779-795F-490C-9EF8-509240EEB5FE}"/>
              </a:ext>
            </a:extLst>
          </p:cNvPr>
          <p:cNvSpPr>
            <a:spLocks noChangeArrowheads="1" noTextEdit="1"/>
          </p:cNvSpPr>
          <p:nvPr>
            <p:ph type="sldImg" idx="2"/>
          </p:nvPr>
        </p:nvSpPr>
        <p:spPr bwMode="auto">
          <a:xfrm>
            <a:off x="1149350" y="692150"/>
            <a:ext cx="4559300" cy="341630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CD48C4-A346-4462-BC0C-BE16E628EB9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NL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16F25A5-FA5B-4D44-B79E-3C81BBE81C1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NL"/>
          </a:p>
        </p:txBody>
      </p:sp>
    </p:spTree>
    <p:extLst>
      <p:ext uri="{BB962C8B-B14F-4D97-AF65-F5344CB8AC3E}">
        <p14:creationId xmlns:p14="http://schemas.microsoft.com/office/powerpoint/2010/main" val="246088394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19CEEC-9A1D-41C4-9580-FB251E661F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N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C1F5C7D-4CC6-403D-9A2A-8E535D6115C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L"/>
          </a:p>
        </p:txBody>
      </p:sp>
    </p:spTree>
    <p:extLst>
      <p:ext uri="{BB962C8B-B14F-4D97-AF65-F5344CB8AC3E}">
        <p14:creationId xmlns:p14="http://schemas.microsoft.com/office/powerpoint/2010/main" val="21113126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B31AFD-610C-4CBA-BCF2-757D600057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NL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6199FA8-8EE3-4E68-9ED8-55D83931B3C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30290252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63CBF4-72A7-475B-88BD-4DC55BFCFB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N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DC25DE3-B843-4AB0-8810-18069272DD3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L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CC741F1-F0B6-47C0-A0AD-8F6F8BEE5AA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L"/>
          </a:p>
        </p:txBody>
      </p:sp>
    </p:spTree>
    <p:extLst>
      <p:ext uri="{BB962C8B-B14F-4D97-AF65-F5344CB8AC3E}">
        <p14:creationId xmlns:p14="http://schemas.microsoft.com/office/powerpoint/2010/main" val="220577579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358789-4AA1-4459-BA60-9559125BAC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NL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15A77F3-56DA-47F1-9297-F8A63C1B082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E919AEE-D009-4294-95C4-EEC0A22010F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L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7979939-E983-4154-A176-9D5A7AF898E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D52CD8B-8F47-47A9-A6E3-9D1BBDA843E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L"/>
          </a:p>
        </p:txBody>
      </p:sp>
    </p:spTree>
    <p:extLst>
      <p:ext uri="{BB962C8B-B14F-4D97-AF65-F5344CB8AC3E}">
        <p14:creationId xmlns:p14="http://schemas.microsoft.com/office/powerpoint/2010/main" val="23039671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8D719D-AC23-4F6F-9FED-3BDBBD3470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NL"/>
          </a:p>
        </p:txBody>
      </p:sp>
    </p:spTree>
    <p:extLst>
      <p:ext uri="{BB962C8B-B14F-4D97-AF65-F5344CB8AC3E}">
        <p14:creationId xmlns:p14="http://schemas.microsoft.com/office/powerpoint/2010/main" val="22201723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7804096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FA678F-535A-4317-8885-E256086021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N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ECE8F4A-BDD8-4D56-8AAD-9990C4ED8B1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L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87565F6-E01D-4909-8CCF-E4055F34ECB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74616700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A9D58F-E301-4746-A080-68F380A080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NL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9872BAD-C52E-4948-B4B0-521CB413697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NL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D39EFDF-8B3B-42F0-AE5E-0270F4BC479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67694866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E497B7-05E9-4BB6-A032-E22A63F859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NL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2695CD5-D463-4315-A149-22503D2D894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L"/>
          </a:p>
        </p:txBody>
      </p:sp>
    </p:spTree>
    <p:extLst>
      <p:ext uri="{BB962C8B-B14F-4D97-AF65-F5344CB8AC3E}">
        <p14:creationId xmlns:p14="http://schemas.microsoft.com/office/powerpoint/2010/main" val="413575947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2F3A4DFA-9BBD-4193-A76E-CC7287B6B84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NL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8E911A9-2860-4B34-9F0C-F12BFBF9642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L"/>
          </a:p>
        </p:txBody>
      </p:sp>
    </p:spTree>
    <p:extLst>
      <p:ext uri="{BB962C8B-B14F-4D97-AF65-F5344CB8AC3E}">
        <p14:creationId xmlns:p14="http://schemas.microsoft.com/office/powerpoint/2010/main" val="143670353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8CA5014B-DB14-4CE3-B256-BBBCF0AD955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488" tIns="44450" rIns="90488" bIns="4445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AU" altLang="en-NL"/>
              <a:t>Click to edit Master title style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4DD57DF7-3D59-4CC8-880E-5359F1B83AC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488" tIns="44450" rIns="90488" bIns="4445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AU" altLang="en-NL"/>
              <a:t>Click to edit Master text styles</a:t>
            </a:r>
          </a:p>
          <a:p>
            <a:pPr lvl="1"/>
            <a:r>
              <a:rPr lang="en-AU" altLang="en-NL"/>
              <a:t>Second level</a:t>
            </a:r>
          </a:p>
          <a:p>
            <a:pPr lvl="2"/>
            <a:r>
              <a:rPr lang="en-AU" altLang="en-NL"/>
              <a:t>Third level</a:t>
            </a:r>
          </a:p>
          <a:p>
            <a:pPr lvl="3"/>
            <a:r>
              <a:rPr lang="en-AU" altLang="en-NL"/>
              <a:t>Fourth level</a:t>
            </a:r>
          </a:p>
          <a:p>
            <a:pPr lvl="4"/>
            <a:r>
              <a:rPr lang="en-AU" altLang="en-NL"/>
              <a:t>Fifth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SzPct val="10000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SzPct val="10000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SzPct val="10000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SzPct val="10000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SzPct val="10000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>
            <a:extLst>
              <a:ext uri="{FF2B5EF4-FFF2-40B4-BE49-F238E27FC236}">
                <a16:creationId xmlns:a16="http://schemas.microsoft.com/office/drawing/2014/main" id="{03725244-86F1-490A-8083-7C4CDDE775DF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685800" y="2819400"/>
            <a:ext cx="7772400" cy="1143000"/>
          </a:xfrm>
          <a:solidFill>
            <a:schemeClr val="accent1"/>
          </a:solidFill>
          <a:ln/>
        </p:spPr>
        <p:txBody>
          <a:bodyPr anchor="ctr"/>
          <a:lstStyle/>
          <a:p>
            <a:r>
              <a:rPr lang="en-AU" altLang="en-NL" sz="7200"/>
              <a:t>LIQUEURS</a:t>
            </a:r>
          </a:p>
        </p:txBody>
      </p:sp>
    </p:spTree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>
            <a:extLst>
              <a:ext uri="{FF2B5EF4-FFF2-40B4-BE49-F238E27FC236}">
                <a16:creationId xmlns:a16="http://schemas.microsoft.com/office/drawing/2014/main" id="{FAF78FBA-0B3B-44D9-BA40-56366338D67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762000" y="152400"/>
            <a:ext cx="7772400" cy="1143000"/>
          </a:xfrm>
          <a:solidFill>
            <a:schemeClr val="accent1"/>
          </a:solidFill>
          <a:ln/>
        </p:spPr>
        <p:txBody>
          <a:bodyPr/>
          <a:lstStyle/>
          <a:p>
            <a:r>
              <a:rPr lang="en-AU" altLang="en-NL"/>
              <a:t>LIQUEURS</a:t>
            </a:r>
          </a:p>
        </p:txBody>
      </p:sp>
      <p:sp>
        <p:nvSpPr>
          <p:cNvPr id="5123" name="Rectangle 3">
            <a:extLst>
              <a:ext uri="{FF2B5EF4-FFF2-40B4-BE49-F238E27FC236}">
                <a16:creationId xmlns:a16="http://schemas.microsoft.com/office/drawing/2014/main" id="{436DA4C6-2D04-4EAA-865E-8E09F9E6799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09600" y="1524000"/>
            <a:ext cx="7772400" cy="4114800"/>
          </a:xfrm>
          <a:noFill/>
          <a:ln/>
        </p:spPr>
        <p:txBody>
          <a:bodyPr/>
          <a:lstStyle/>
          <a:p>
            <a:pPr>
              <a:lnSpc>
                <a:spcPct val="90000"/>
              </a:lnSpc>
            </a:pPr>
            <a:r>
              <a:rPr lang="en-AU" altLang="en-NL" sz="3000"/>
              <a:t>These are flavoured, sweetened spirits</a:t>
            </a:r>
            <a:r>
              <a:rPr lang="en-US" altLang="en-NL" sz="3000"/>
              <a:t>, characterised by their flavourings and not base spirit.</a:t>
            </a:r>
          </a:p>
          <a:p>
            <a:pPr>
              <a:lnSpc>
                <a:spcPct val="90000"/>
              </a:lnSpc>
            </a:pPr>
            <a:endParaRPr lang="en-AU" altLang="en-NL" sz="3000"/>
          </a:p>
          <a:p>
            <a:pPr>
              <a:lnSpc>
                <a:spcPct val="90000"/>
              </a:lnSpc>
            </a:pPr>
            <a:r>
              <a:rPr lang="en-AU" altLang="en-NL" sz="3000"/>
              <a:t>Latin word LIQUIFACERE meaning ‘To dissolve’.</a:t>
            </a:r>
            <a:endParaRPr lang="en-US" altLang="en-NL" sz="3000"/>
          </a:p>
          <a:p>
            <a:pPr>
              <a:lnSpc>
                <a:spcPct val="90000"/>
              </a:lnSpc>
            </a:pPr>
            <a:endParaRPr lang="en-AU" altLang="en-NL" sz="3000"/>
          </a:p>
          <a:p>
            <a:pPr>
              <a:lnSpc>
                <a:spcPct val="90000"/>
              </a:lnSpc>
            </a:pPr>
            <a:r>
              <a:rPr lang="en-AU" altLang="en-NL" sz="3000"/>
              <a:t>Monks who experimented with liqueurs were herbalists.</a:t>
            </a:r>
          </a:p>
        </p:txBody>
      </p:sp>
    </p:spTree>
  </p:cSld>
  <p:clrMapOvr>
    <a:masterClrMapping/>
  </p:clrMapOvr>
  <p:transition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1026">
            <a:extLst>
              <a:ext uri="{FF2B5EF4-FFF2-40B4-BE49-F238E27FC236}">
                <a16:creationId xmlns:a16="http://schemas.microsoft.com/office/drawing/2014/main" id="{071D114C-AE33-4734-A2C4-42BD93ED514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838200" y="0"/>
            <a:ext cx="7772400" cy="1143000"/>
          </a:xfrm>
          <a:solidFill>
            <a:schemeClr val="accent1"/>
          </a:solidFill>
          <a:ln/>
        </p:spPr>
        <p:txBody>
          <a:bodyPr/>
          <a:lstStyle/>
          <a:p>
            <a:r>
              <a:rPr lang="en-AU" altLang="en-NL"/>
              <a:t>LIQUEURS</a:t>
            </a:r>
          </a:p>
        </p:txBody>
      </p:sp>
      <p:sp>
        <p:nvSpPr>
          <p:cNvPr id="40963" name="Rectangle 1027">
            <a:extLst>
              <a:ext uri="{FF2B5EF4-FFF2-40B4-BE49-F238E27FC236}">
                <a16:creationId xmlns:a16="http://schemas.microsoft.com/office/drawing/2014/main" id="{917D3C3F-9845-4366-8A92-C51F71C1C63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09600" y="1524000"/>
            <a:ext cx="7772400" cy="4114800"/>
          </a:xfrm>
          <a:noFill/>
          <a:ln/>
        </p:spPr>
        <p:txBody>
          <a:bodyPr/>
          <a:lstStyle/>
          <a:p>
            <a:r>
              <a:rPr lang="en-AU" altLang="en-NL" sz="3000"/>
              <a:t>Since these medicines were </a:t>
            </a:r>
            <a:r>
              <a:rPr lang="en-US" altLang="en-NL" sz="3000"/>
              <a:t>harsh</a:t>
            </a:r>
            <a:r>
              <a:rPr lang="en-AU" altLang="en-NL" sz="3000"/>
              <a:t> </a:t>
            </a:r>
            <a:r>
              <a:rPr lang="en-US" altLang="en-NL" sz="3000"/>
              <a:t>t</a:t>
            </a:r>
            <a:r>
              <a:rPr lang="en-AU" altLang="en-NL" sz="3000"/>
              <a:t>asting  so they were sweetened with honey.</a:t>
            </a:r>
            <a:endParaRPr lang="en-US" altLang="en-NL" sz="3000"/>
          </a:p>
          <a:p>
            <a:endParaRPr lang="en-AU" altLang="en-NL" sz="3000"/>
          </a:p>
          <a:p>
            <a:r>
              <a:rPr lang="en-AU" altLang="en-NL" sz="3000"/>
              <a:t>In the 17th Century the liqueurs became more popular</a:t>
            </a:r>
            <a:r>
              <a:rPr lang="en-AU" altLang="en-NL" sz="3400"/>
              <a:t>.</a:t>
            </a:r>
            <a:endParaRPr lang="en-US" altLang="en-NL" sz="3400"/>
          </a:p>
          <a:p>
            <a:endParaRPr lang="en-AU" altLang="en-NL" sz="3400"/>
          </a:p>
        </p:txBody>
      </p:sp>
    </p:spTree>
  </p:cSld>
  <p:clrMapOvr>
    <a:masterClrMapping/>
  </p:clrMapOvr>
  <p:transition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>
            <a:extLst>
              <a:ext uri="{FF2B5EF4-FFF2-40B4-BE49-F238E27FC236}">
                <a16:creationId xmlns:a16="http://schemas.microsoft.com/office/drawing/2014/main" id="{67DFC940-3974-4577-8096-0D4FCF994E9E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570038"/>
            <a:ext cx="9144000" cy="451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lvl="1" eaLnBrk="0" hangingPunct="0"/>
            <a:endParaRPr lang="en-AU" altLang="en-NL" sz="2000" b="1"/>
          </a:p>
          <a:p>
            <a:pPr lvl="1" eaLnBrk="0" hangingPunct="0"/>
            <a:r>
              <a:rPr lang="en-AU" altLang="en-NL" sz="3000"/>
              <a:t>All liqueurs consist of the following three constituents: </a:t>
            </a:r>
          </a:p>
          <a:p>
            <a:pPr lvl="1" eaLnBrk="0" hangingPunct="0"/>
            <a:br>
              <a:rPr lang="en-AU" altLang="en-NL" sz="3000"/>
            </a:br>
            <a:endParaRPr lang="en-AU" altLang="en-NL" sz="3000"/>
          </a:p>
          <a:p>
            <a:pPr lvl="1" eaLnBrk="0" hangingPunct="0">
              <a:buFontTx/>
              <a:buChar char="•"/>
            </a:pPr>
            <a:r>
              <a:rPr lang="en-AU" altLang="en-NL" sz="3000"/>
              <a:t>The spirit base </a:t>
            </a:r>
          </a:p>
          <a:p>
            <a:pPr lvl="1" eaLnBrk="0" hangingPunct="0">
              <a:buFontTx/>
              <a:buChar char="•"/>
            </a:pPr>
            <a:endParaRPr lang="en-AU" altLang="en-NL" sz="3000"/>
          </a:p>
          <a:p>
            <a:pPr lvl="1" eaLnBrk="0" hangingPunct="0">
              <a:buFontTx/>
              <a:buChar char="•"/>
            </a:pPr>
            <a:r>
              <a:rPr lang="en-AU" altLang="en-NL" sz="3000"/>
              <a:t>The flavoring agent </a:t>
            </a:r>
          </a:p>
          <a:p>
            <a:pPr lvl="1" eaLnBrk="0" hangingPunct="0">
              <a:buFontTx/>
              <a:buChar char="•"/>
            </a:pPr>
            <a:endParaRPr lang="en-AU" altLang="en-NL" sz="3000"/>
          </a:p>
          <a:p>
            <a:pPr lvl="1" eaLnBrk="0" hangingPunct="0">
              <a:buFontTx/>
              <a:buChar char="•"/>
            </a:pPr>
            <a:r>
              <a:rPr lang="en-AU" altLang="en-NL" sz="3000"/>
              <a:t>The sweetener </a:t>
            </a:r>
          </a:p>
          <a:p>
            <a:pPr eaLnBrk="0" hangingPunct="0"/>
            <a:endParaRPr lang="en-AU" altLang="en-NL" sz="3000"/>
          </a:p>
        </p:txBody>
      </p:sp>
      <p:sp>
        <p:nvSpPr>
          <p:cNvPr id="15363" name="Rectangle 3">
            <a:extLst>
              <a:ext uri="{FF2B5EF4-FFF2-40B4-BE49-F238E27FC236}">
                <a16:creationId xmlns:a16="http://schemas.microsoft.com/office/drawing/2014/main" id="{E92A9A22-87A6-4828-B406-35E5DD84FF49}"/>
              </a:ext>
            </a:extLst>
          </p:cNvPr>
          <p:cNvSpPr>
            <a:spLocks noChangeArrowheads="1"/>
          </p:cNvSpPr>
          <p:nvPr/>
        </p:nvSpPr>
        <p:spPr bwMode="auto">
          <a:xfrm>
            <a:off x="838200" y="0"/>
            <a:ext cx="7772400" cy="1143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488" tIns="44450" rIns="90488" bIns="44450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9144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1371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18288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0" hangingPunct="0"/>
            <a:r>
              <a:rPr lang="en-US" altLang="en-NL" sz="4400">
                <a:solidFill>
                  <a:schemeClr val="tx2"/>
                </a:solidFill>
              </a:rPr>
              <a:t>CONSTITUENTS</a:t>
            </a:r>
            <a:endParaRPr lang="en-AU" altLang="en-NL" sz="4400">
              <a:solidFill>
                <a:schemeClr val="tx2"/>
              </a:solidFill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>
            <a:extLst>
              <a:ext uri="{FF2B5EF4-FFF2-40B4-BE49-F238E27FC236}">
                <a16:creationId xmlns:a16="http://schemas.microsoft.com/office/drawing/2014/main" id="{BF086B7D-B49F-435B-AB23-8BD0082F17C6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974725"/>
            <a:ext cx="9144000" cy="5883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AU" altLang="en-NL" sz="2000" b="1"/>
          </a:p>
          <a:p>
            <a:pPr lvl="1" eaLnBrk="0" hangingPunct="0">
              <a:buFontTx/>
              <a:buChar char="•"/>
            </a:pPr>
            <a:r>
              <a:rPr lang="en-US" altLang="en-NL" sz="3000"/>
              <a:t> 	</a:t>
            </a:r>
            <a:r>
              <a:rPr lang="en-AU" altLang="en-NL" sz="3000"/>
              <a:t>Fruit liqueurs- Flavored with any fruit except citrus </a:t>
            </a:r>
            <a:r>
              <a:rPr lang="en-US" altLang="en-NL" sz="3000"/>
              <a:t>	</a:t>
            </a:r>
            <a:r>
              <a:rPr lang="en-AU" altLang="en-NL" sz="3000"/>
              <a:t>fruits </a:t>
            </a:r>
          </a:p>
          <a:p>
            <a:pPr lvl="1" eaLnBrk="0" hangingPunct="0">
              <a:buFontTx/>
              <a:buChar char="•"/>
            </a:pPr>
            <a:endParaRPr lang="en-AU" altLang="en-NL" sz="3000"/>
          </a:p>
          <a:p>
            <a:pPr lvl="1" eaLnBrk="0" hangingPunct="0">
              <a:buFontTx/>
              <a:buChar char="•"/>
            </a:pPr>
            <a:r>
              <a:rPr lang="en-US" altLang="en-NL" sz="3000"/>
              <a:t> 	</a:t>
            </a:r>
            <a:r>
              <a:rPr lang="en-AU" altLang="en-NL" sz="3000"/>
              <a:t>Citrus liqueurs- Flavored with peels of citrus fruits </a:t>
            </a:r>
          </a:p>
          <a:p>
            <a:pPr lvl="1" eaLnBrk="0" hangingPunct="0">
              <a:buFontTx/>
              <a:buChar char="•"/>
            </a:pPr>
            <a:endParaRPr lang="en-AU" altLang="en-NL" sz="3000"/>
          </a:p>
          <a:p>
            <a:pPr lvl="1" eaLnBrk="0" hangingPunct="0">
              <a:buFontTx/>
              <a:buChar char="•"/>
            </a:pPr>
            <a:r>
              <a:rPr lang="en-US" altLang="en-NL" sz="3000"/>
              <a:t> 	</a:t>
            </a:r>
            <a:r>
              <a:rPr lang="en-AU" altLang="en-NL" sz="3000"/>
              <a:t>Herb Liqueurs </a:t>
            </a:r>
          </a:p>
          <a:p>
            <a:pPr lvl="1" eaLnBrk="0" hangingPunct="0">
              <a:buFontTx/>
              <a:buChar char="•"/>
            </a:pPr>
            <a:endParaRPr lang="en-AU" altLang="en-NL" sz="3000"/>
          </a:p>
          <a:p>
            <a:pPr lvl="1" eaLnBrk="0" hangingPunct="0">
              <a:buFontTx/>
              <a:buChar char="•"/>
            </a:pPr>
            <a:r>
              <a:rPr lang="en-US" altLang="en-NL" sz="3000"/>
              <a:t> 	</a:t>
            </a:r>
            <a:r>
              <a:rPr lang="en-AU" altLang="en-NL" sz="3000"/>
              <a:t>Bean &amp; Kernel liqueurs- Beans, nuts and Kernels </a:t>
            </a:r>
            <a:r>
              <a:rPr lang="en-US" altLang="en-NL" sz="3000"/>
              <a:t>	</a:t>
            </a:r>
            <a:r>
              <a:rPr lang="en-AU" altLang="en-NL" sz="3000"/>
              <a:t>are used. </a:t>
            </a:r>
          </a:p>
          <a:p>
            <a:pPr lvl="1" eaLnBrk="0" hangingPunct="0">
              <a:buFontTx/>
              <a:buChar char="•"/>
            </a:pPr>
            <a:endParaRPr lang="en-AU" altLang="en-NL" sz="3000"/>
          </a:p>
          <a:p>
            <a:pPr lvl="1" eaLnBrk="0" hangingPunct="0">
              <a:buFontTx/>
              <a:buChar char="•"/>
            </a:pPr>
            <a:r>
              <a:rPr lang="en-US" altLang="en-NL" sz="3000"/>
              <a:t> 	</a:t>
            </a:r>
            <a:r>
              <a:rPr lang="en-AU" altLang="en-NL" sz="3000"/>
              <a:t>Cream liqueurs</a:t>
            </a:r>
          </a:p>
          <a:p>
            <a:pPr eaLnBrk="0" hangingPunct="0"/>
            <a:endParaRPr lang="en-AU" altLang="en-NL" sz="3000"/>
          </a:p>
        </p:txBody>
      </p:sp>
      <p:sp>
        <p:nvSpPr>
          <p:cNvPr id="31747" name="Rectangle 3">
            <a:extLst>
              <a:ext uri="{FF2B5EF4-FFF2-40B4-BE49-F238E27FC236}">
                <a16:creationId xmlns:a16="http://schemas.microsoft.com/office/drawing/2014/main" id="{A7DB7AA2-990C-45B2-942A-53EE3416EA38}"/>
              </a:ext>
            </a:extLst>
          </p:cNvPr>
          <p:cNvSpPr>
            <a:spLocks noChangeArrowheads="1"/>
          </p:cNvSpPr>
          <p:nvPr/>
        </p:nvSpPr>
        <p:spPr bwMode="auto">
          <a:xfrm>
            <a:off x="838200" y="0"/>
            <a:ext cx="7772400" cy="1143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488" tIns="44450" rIns="90488" bIns="44450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9144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1371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18288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0" hangingPunct="0"/>
            <a:r>
              <a:rPr lang="en-US" altLang="en-NL" sz="4400">
                <a:solidFill>
                  <a:schemeClr val="tx2"/>
                </a:solidFill>
              </a:rPr>
              <a:t>CATEGORIES OF LIQUEURS</a:t>
            </a:r>
            <a:endParaRPr lang="en-AU" altLang="en-NL" sz="4400">
              <a:solidFill>
                <a:schemeClr val="tx2"/>
              </a:solidFill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Rectangle 3">
            <a:extLst>
              <a:ext uri="{FF2B5EF4-FFF2-40B4-BE49-F238E27FC236}">
                <a16:creationId xmlns:a16="http://schemas.microsoft.com/office/drawing/2014/main" id="{75DEBCC6-CCE6-407A-A21E-60E950004B5E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1371600" y="0"/>
            <a:ext cx="6400800" cy="838200"/>
          </a:xfrm>
          <a:solidFill>
            <a:schemeClr val="accent1"/>
          </a:solidFill>
          <a:ln/>
        </p:spPr>
        <p:txBody>
          <a:bodyPr/>
          <a:lstStyle/>
          <a:p>
            <a:pPr marL="342900" indent="-342900"/>
            <a:r>
              <a:rPr lang="en-AU" altLang="en-NL" sz="4400" b="1"/>
              <a:t>LIQUEURS</a:t>
            </a:r>
          </a:p>
        </p:txBody>
      </p:sp>
      <p:sp>
        <p:nvSpPr>
          <p:cNvPr id="6148" name="Rectangle 4">
            <a:extLst>
              <a:ext uri="{FF2B5EF4-FFF2-40B4-BE49-F238E27FC236}">
                <a16:creationId xmlns:a16="http://schemas.microsoft.com/office/drawing/2014/main" id="{B97715C1-0AF8-4B4F-9C02-4E15AF5ABCC6}"/>
              </a:ext>
            </a:extLst>
          </p:cNvPr>
          <p:cNvSpPr>
            <a:spLocks noChangeArrowheads="1"/>
          </p:cNvSpPr>
          <p:nvPr/>
        </p:nvSpPr>
        <p:spPr bwMode="auto">
          <a:xfrm>
            <a:off x="77788" y="1449388"/>
            <a:ext cx="2663825" cy="454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488" tIns="44450" rIns="90488" bIns="44450"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AU" altLang="en-NL" b="1"/>
              <a:t>Fruit Flavour</a:t>
            </a:r>
          </a:p>
        </p:txBody>
      </p:sp>
      <p:sp>
        <p:nvSpPr>
          <p:cNvPr id="6149" name="Rectangle 5">
            <a:extLst>
              <a:ext uri="{FF2B5EF4-FFF2-40B4-BE49-F238E27FC236}">
                <a16:creationId xmlns:a16="http://schemas.microsoft.com/office/drawing/2014/main" id="{3B669ADA-B7F2-4306-ACDC-6E0B857EA067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63788" y="1449388"/>
            <a:ext cx="3121025" cy="454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488" tIns="44450" rIns="90488" bIns="44450"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AU" altLang="en-NL" b="1"/>
              <a:t>Botanical Mixtures</a:t>
            </a:r>
          </a:p>
        </p:txBody>
      </p:sp>
      <p:sp>
        <p:nvSpPr>
          <p:cNvPr id="6150" name="Rectangle 6">
            <a:extLst>
              <a:ext uri="{FF2B5EF4-FFF2-40B4-BE49-F238E27FC236}">
                <a16:creationId xmlns:a16="http://schemas.microsoft.com/office/drawing/2014/main" id="{3687A331-0A3F-4159-A8B5-3BD9C74B7402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92788" y="1449388"/>
            <a:ext cx="1139825" cy="819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488" tIns="44450" rIns="90488" bIns="44450"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AU" altLang="en-NL" b="1"/>
              <a:t>Liquor based</a:t>
            </a:r>
          </a:p>
        </p:txBody>
      </p:sp>
      <p:sp>
        <p:nvSpPr>
          <p:cNvPr id="6151" name="Rectangle 7">
            <a:extLst>
              <a:ext uri="{FF2B5EF4-FFF2-40B4-BE49-F238E27FC236}">
                <a16:creationId xmlns:a16="http://schemas.microsoft.com/office/drawing/2014/main" id="{A8F360E4-53A1-4580-88B8-E1F88CF5C1C3}"/>
              </a:ext>
            </a:extLst>
          </p:cNvPr>
          <p:cNvSpPr>
            <a:spLocks noChangeArrowheads="1"/>
          </p:cNvSpPr>
          <p:nvPr/>
        </p:nvSpPr>
        <p:spPr bwMode="auto">
          <a:xfrm>
            <a:off x="7772400" y="1447800"/>
            <a:ext cx="1371600" cy="819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488" tIns="44450" rIns="90488" bIns="44450"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AU" altLang="en-NL" b="1"/>
              <a:t>Cream based</a:t>
            </a:r>
          </a:p>
        </p:txBody>
      </p:sp>
      <p:sp>
        <p:nvSpPr>
          <p:cNvPr id="6152" name="Rectangle 8">
            <a:extLst>
              <a:ext uri="{FF2B5EF4-FFF2-40B4-BE49-F238E27FC236}">
                <a16:creationId xmlns:a16="http://schemas.microsoft.com/office/drawing/2014/main" id="{0E9CCBA1-2AC9-4272-866B-335D72A70162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57400" y="2514600"/>
            <a:ext cx="1457325" cy="269240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488" tIns="44450" rIns="90488" bIns="44450"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AU" altLang="en-NL" sz="2000" b="1"/>
              <a:t>Herbs</a:t>
            </a:r>
          </a:p>
          <a:p>
            <a:pPr eaLnBrk="0" hangingPunct="0">
              <a:spcBef>
                <a:spcPct val="50000"/>
              </a:spcBef>
              <a:buSzPct val="100000"/>
              <a:buFontTx/>
              <a:buChar char="•"/>
            </a:pPr>
            <a:r>
              <a:rPr lang="en-AU" altLang="en-NL" sz="2000"/>
              <a:t>Basil</a:t>
            </a:r>
          </a:p>
          <a:p>
            <a:pPr eaLnBrk="0" hangingPunct="0">
              <a:spcBef>
                <a:spcPct val="50000"/>
              </a:spcBef>
              <a:buSzPct val="100000"/>
              <a:buFontTx/>
              <a:buChar char="•"/>
            </a:pPr>
            <a:r>
              <a:rPr lang="en-AU" altLang="en-NL" sz="2000"/>
              <a:t>Peppermint</a:t>
            </a:r>
          </a:p>
          <a:p>
            <a:pPr eaLnBrk="0" hangingPunct="0">
              <a:spcBef>
                <a:spcPct val="50000"/>
              </a:spcBef>
              <a:buSzPct val="100000"/>
              <a:buFontTx/>
              <a:buChar char="•"/>
            </a:pPr>
            <a:r>
              <a:rPr lang="en-AU" altLang="en-NL" sz="2000"/>
              <a:t>Rosemary</a:t>
            </a:r>
          </a:p>
          <a:p>
            <a:pPr eaLnBrk="0" hangingPunct="0">
              <a:spcBef>
                <a:spcPct val="50000"/>
              </a:spcBef>
              <a:buSzPct val="100000"/>
              <a:buFontTx/>
              <a:buChar char="•"/>
            </a:pPr>
            <a:r>
              <a:rPr lang="en-AU" altLang="en-NL" sz="2000"/>
              <a:t>Sage</a:t>
            </a:r>
          </a:p>
          <a:p>
            <a:pPr eaLnBrk="0" hangingPunct="0">
              <a:spcBef>
                <a:spcPct val="50000"/>
              </a:spcBef>
              <a:buSzPct val="100000"/>
              <a:buFontTx/>
              <a:buChar char="•"/>
            </a:pPr>
            <a:r>
              <a:rPr lang="en-AU" altLang="en-NL" sz="2000"/>
              <a:t>Thyme</a:t>
            </a:r>
          </a:p>
        </p:txBody>
      </p:sp>
      <p:sp>
        <p:nvSpPr>
          <p:cNvPr id="6153" name="Rectangle 9">
            <a:extLst>
              <a:ext uri="{FF2B5EF4-FFF2-40B4-BE49-F238E27FC236}">
                <a16:creationId xmlns:a16="http://schemas.microsoft.com/office/drawing/2014/main" id="{29D3D786-269E-4E3F-BD34-DBA9090CC20E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81400" y="2590800"/>
            <a:ext cx="1076325" cy="132080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488" tIns="44450" rIns="90488" bIns="44450"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AU" altLang="en-NL" sz="2000" b="1"/>
              <a:t>Spices</a:t>
            </a:r>
          </a:p>
          <a:p>
            <a:pPr eaLnBrk="0" hangingPunct="0">
              <a:spcBef>
                <a:spcPct val="50000"/>
              </a:spcBef>
              <a:buSzPct val="100000"/>
              <a:buFontTx/>
              <a:buChar char="•"/>
            </a:pPr>
            <a:r>
              <a:rPr lang="en-AU" altLang="en-NL" sz="2000"/>
              <a:t>Ginger</a:t>
            </a:r>
          </a:p>
          <a:p>
            <a:pPr eaLnBrk="0" hangingPunct="0">
              <a:spcBef>
                <a:spcPct val="50000"/>
              </a:spcBef>
              <a:buSzPct val="100000"/>
              <a:buFontTx/>
              <a:buChar char="•"/>
            </a:pPr>
            <a:r>
              <a:rPr lang="en-AU" altLang="en-NL" sz="2000"/>
              <a:t>Clove</a:t>
            </a:r>
          </a:p>
        </p:txBody>
      </p:sp>
      <p:sp>
        <p:nvSpPr>
          <p:cNvPr id="6154" name="Rectangle 10">
            <a:extLst>
              <a:ext uri="{FF2B5EF4-FFF2-40B4-BE49-F238E27FC236}">
                <a16:creationId xmlns:a16="http://schemas.microsoft.com/office/drawing/2014/main" id="{01C8C052-603F-445D-92E1-292CDF418264}"/>
              </a:ext>
            </a:extLst>
          </p:cNvPr>
          <p:cNvSpPr>
            <a:spLocks noChangeArrowheads="1"/>
          </p:cNvSpPr>
          <p:nvPr/>
        </p:nvSpPr>
        <p:spPr bwMode="auto">
          <a:xfrm>
            <a:off x="4724400" y="2590800"/>
            <a:ext cx="1304925" cy="254000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488" tIns="44450" rIns="90488" bIns="44450"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AU" altLang="en-NL" sz="2000" b="1"/>
              <a:t>Seeds</a:t>
            </a:r>
          </a:p>
          <a:p>
            <a:pPr eaLnBrk="0" hangingPunct="0">
              <a:spcBef>
                <a:spcPct val="50000"/>
              </a:spcBef>
              <a:buSzPct val="100000"/>
              <a:buFontTx/>
              <a:buChar char="•"/>
            </a:pPr>
            <a:r>
              <a:rPr lang="en-AU" altLang="en-NL" sz="2000"/>
              <a:t>Aniseed</a:t>
            </a:r>
          </a:p>
          <a:p>
            <a:pPr eaLnBrk="0" hangingPunct="0">
              <a:spcBef>
                <a:spcPct val="50000"/>
              </a:spcBef>
              <a:buSzPct val="100000"/>
              <a:buFontTx/>
              <a:buChar char="•"/>
            </a:pPr>
            <a:r>
              <a:rPr lang="en-AU" altLang="en-NL" sz="2000"/>
              <a:t>Apricot stones</a:t>
            </a:r>
          </a:p>
          <a:p>
            <a:pPr eaLnBrk="0" hangingPunct="0">
              <a:spcBef>
                <a:spcPct val="50000"/>
              </a:spcBef>
              <a:buSzPct val="100000"/>
              <a:buFontTx/>
              <a:buChar char="•"/>
            </a:pPr>
            <a:r>
              <a:rPr lang="en-AU" altLang="en-NL" sz="2000"/>
              <a:t>Coffee</a:t>
            </a:r>
          </a:p>
          <a:p>
            <a:pPr eaLnBrk="0" hangingPunct="0">
              <a:spcBef>
                <a:spcPct val="50000"/>
              </a:spcBef>
              <a:buSzPct val="100000"/>
              <a:buFontTx/>
              <a:buChar char="•"/>
            </a:pPr>
            <a:r>
              <a:rPr lang="en-AU" altLang="en-NL" sz="2000"/>
              <a:t>Vanilla</a:t>
            </a:r>
          </a:p>
        </p:txBody>
      </p:sp>
      <p:sp>
        <p:nvSpPr>
          <p:cNvPr id="6155" name="Rectangle 11">
            <a:extLst>
              <a:ext uri="{FF2B5EF4-FFF2-40B4-BE49-F238E27FC236}">
                <a16:creationId xmlns:a16="http://schemas.microsoft.com/office/drawing/2014/main" id="{8B4FCF95-B2BF-4E19-BBEB-7899344171B2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96000" y="2590800"/>
            <a:ext cx="1152525" cy="208280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488" tIns="44450" rIns="90488" bIns="44450"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AU" altLang="en-NL" sz="2000" b="1"/>
              <a:t>Nuts</a:t>
            </a:r>
          </a:p>
          <a:p>
            <a:pPr eaLnBrk="0" hangingPunct="0">
              <a:spcBef>
                <a:spcPct val="50000"/>
              </a:spcBef>
              <a:buSzPct val="100000"/>
              <a:buFontTx/>
              <a:buChar char="•"/>
            </a:pPr>
            <a:r>
              <a:rPr lang="en-AU" altLang="en-NL" sz="2000"/>
              <a:t>Walnut</a:t>
            </a:r>
          </a:p>
          <a:p>
            <a:pPr eaLnBrk="0" hangingPunct="0">
              <a:spcBef>
                <a:spcPct val="50000"/>
              </a:spcBef>
              <a:buSzPct val="100000"/>
              <a:buFontTx/>
              <a:buChar char="•"/>
            </a:pPr>
            <a:r>
              <a:rPr lang="en-AU" altLang="en-NL" sz="2000"/>
              <a:t>Hazel nut</a:t>
            </a:r>
          </a:p>
          <a:p>
            <a:pPr eaLnBrk="0" hangingPunct="0">
              <a:spcBef>
                <a:spcPct val="50000"/>
              </a:spcBef>
              <a:buSzPct val="100000"/>
              <a:buFontTx/>
              <a:buChar char="•"/>
            </a:pPr>
            <a:r>
              <a:rPr lang="en-AU" altLang="en-NL" sz="2000"/>
              <a:t>Almond</a:t>
            </a:r>
          </a:p>
        </p:txBody>
      </p:sp>
      <p:sp>
        <p:nvSpPr>
          <p:cNvPr id="6156" name="Rectangle 12">
            <a:extLst>
              <a:ext uri="{FF2B5EF4-FFF2-40B4-BE49-F238E27FC236}">
                <a16:creationId xmlns:a16="http://schemas.microsoft.com/office/drawing/2014/main" id="{D78D8A4A-4FAC-4844-A13C-9D93CB61F6BE}"/>
              </a:ext>
            </a:extLst>
          </p:cNvPr>
          <p:cNvSpPr>
            <a:spLocks noChangeArrowheads="1"/>
          </p:cNvSpPr>
          <p:nvPr/>
        </p:nvSpPr>
        <p:spPr bwMode="auto">
          <a:xfrm>
            <a:off x="7391400" y="2514600"/>
            <a:ext cx="1447800" cy="177800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488" tIns="44450" rIns="90488" bIns="44450"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AU" altLang="en-NL" sz="2000" b="1"/>
              <a:t>Flower</a:t>
            </a:r>
          </a:p>
          <a:p>
            <a:pPr eaLnBrk="0" hangingPunct="0">
              <a:spcBef>
                <a:spcPct val="50000"/>
              </a:spcBef>
              <a:buSzPct val="100000"/>
              <a:buFontTx/>
              <a:buChar char="•"/>
            </a:pPr>
            <a:r>
              <a:rPr lang="en-AU" altLang="en-NL" sz="2000"/>
              <a:t>Camomile</a:t>
            </a:r>
          </a:p>
          <a:p>
            <a:pPr eaLnBrk="0" hangingPunct="0">
              <a:spcBef>
                <a:spcPct val="50000"/>
              </a:spcBef>
              <a:buSzPct val="100000"/>
              <a:buFontTx/>
              <a:buChar char="•"/>
            </a:pPr>
            <a:r>
              <a:rPr lang="en-AU" altLang="en-NL" sz="2000"/>
              <a:t>Lavender</a:t>
            </a:r>
          </a:p>
          <a:p>
            <a:pPr eaLnBrk="0" hangingPunct="0">
              <a:spcBef>
                <a:spcPct val="50000"/>
              </a:spcBef>
              <a:buSzPct val="100000"/>
              <a:buFontTx/>
              <a:buChar char="•"/>
            </a:pPr>
            <a:r>
              <a:rPr lang="en-AU" altLang="en-NL" sz="2000"/>
              <a:t>Rose</a:t>
            </a:r>
          </a:p>
        </p:txBody>
      </p:sp>
      <p:sp>
        <p:nvSpPr>
          <p:cNvPr id="6157" name="Rectangle 13">
            <a:extLst>
              <a:ext uri="{FF2B5EF4-FFF2-40B4-BE49-F238E27FC236}">
                <a16:creationId xmlns:a16="http://schemas.microsoft.com/office/drawing/2014/main" id="{C2B743C8-BCBA-4463-8E19-91AB5B56A69E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3838" y="2128838"/>
            <a:ext cx="1685925" cy="391160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488" tIns="44450" rIns="90488" bIns="44450">
            <a:spAutoFit/>
          </a:bodyPr>
          <a:lstStyle/>
          <a:p>
            <a:pPr eaLnBrk="0" hangingPunct="0">
              <a:spcBef>
                <a:spcPct val="50000"/>
              </a:spcBef>
              <a:buSzPct val="100000"/>
              <a:buFontTx/>
              <a:buChar char="•"/>
            </a:pPr>
            <a:r>
              <a:rPr lang="en-AU" altLang="en-NL" sz="2000"/>
              <a:t>Apricot</a:t>
            </a:r>
          </a:p>
          <a:p>
            <a:pPr eaLnBrk="0" hangingPunct="0">
              <a:spcBef>
                <a:spcPct val="50000"/>
              </a:spcBef>
              <a:buSzPct val="100000"/>
              <a:buFontTx/>
              <a:buChar char="•"/>
            </a:pPr>
            <a:r>
              <a:rPr lang="en-AU" altLang="en-NL" sz="2000"/>
              <a:t>Black Currant</a:t>
            </a:r>
          </a:p>
          <a:p>
            <a:pPr eaLnBrk="0" hangingPunct="0">
              <a:spcBef>
                <a:spcPct val="50000"/>
              </a:spcBef>
              <a:buSzPct val="100000"/>
              <a:buFontTx/>
              <a:buChar char="•"/>
            </a:pPr>
            <a:r>
              <a:rPr lang="en-AU" altLang="en-NL" sz="2000"/>
              <a:t>Cherry</a:t>
            </a:r>
          </a:p>
          <a:p>
            <a:pPr eaLnBrk="0" hangingPunct="0">
              <a:spcBef>
                <a:spcPct val="50000"/>
              </a:spcBef>
              <a:buSzPct val="100000"/>
              <a:buFontTx/>
              <a:buChar char="•"/>
            </a:pPr>
            <a:r>
              <a:rPr lang="en-AU" altLang="en-NL" sz="2000"/>
              <a:t>Lime</a:t>
            </a:r>
          </a:p>
          <a:p>
            <a:pPr eaLnBrk="0" hangingPunct="0">
              <a:spcBef>
                <a:spcPct val="50000"/>
              </a:spcBef>
              <a:buSzPct val="100000"/>
              <a:buFontTx/>
              <a:buChar char="•"/>
            </a:pPr>
            <a:r>
              <a:rPr lang="en-AU" altLang="en-NL" sz="2000"/>
              <a:t>Orange</a:t>
            </a:r>
          </a:p>
          <a:p>
            <a:pPr eaLnBrk="0" hangingPunct="0">
              <a:spcBef>
                <a:spcPct val="50000"/>
              </a:spcBef>
              <a:buSzPct val="100000"/>
              <a:buFontTx/>
              <a:buChar char="•"/>
            </a:pPr>
            <a:r>
              <a:rPr lang="en-AU" altLang="en-NL" sz="2000"/>
              <a:t>Pear</a:t>
            </a:r>
          </a:p>
          <a:p>
            <a:pPr eaLnBrk="0" hangingPunct="0">
              <a:spcBef>
                <a:spcPct val="50000"/>
              </a:spcBef>
              <a:buSzPct val="100000"/>
              <a:buFontTx/>
              <a:buChar char="•"/>
            </a:pPr>
            <a:r>
              <a:rPr lang="en-AU" altLang="en-NL" sz="2000"/>
              <a:t>Raspberry</a:t>
            </a:r>
          </a:p>
          <a:p>
            <a:pPr eaLnBrk="0" hangingPunct="0">
              <a:spcBef>
                <a:spcPct val="50000"/>
              </a:spcBef>
              <a:buSzPct val="100000"/>
              <a:buFontTx/>
              <a:buChar char="•"/>
            </a:pPr>
            <a:r>
              <a:rPr lang="en-AU" altLang="en-NL" sz="2000"/>
              <a:t>Strawberry</a:t>
            </a:r>
          </a:p>
        </p:txBody>
      </p:sp>
      <p:sp>
        <p:nvSpPr>
          <p:cNvPr id="6158" name="Line 14">
            <a:extLst>
              <a:ext uri="{FF2B5EF4-FFF2-40B4-BE49-F238E27FC236}">
                <a16:creationId xmlns:a16="http://schemas.microsoft.com/office/drawing/2014/main" id="{05B6508E-4C9C-4626-92AE-9C7E296F8194}"/>
              </a:ext>
            </a:extLst>
          </p:cNvPr>
          <p:cNvSpPr>
            <a:spLocks noChangeShapeType="1"/>
          </p:cNvSpPr>
          <p:nvPr/>
        </p:nvSpPr>
        <p:spPr bwMode="auto">
          <a:xfrm>
            <a:off x="4572000" y="1066800"/>
            <a:ext cx="0" cy="3048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NL"/>
          </a:p>
        </p:txBody>
      </p:sp>
      <p:sp>
        <p:nvSpPr>
          <p:cNvPr id="6159" name="Line 15">
            <a:extLst>
              <a:ext uri="{FF2B5EF4-FFF2-40B4-BE49-F238E27FC236}">
                <a16:creationId xmlns:a16="http://schemas.microsoft.com/office/drawing/2014/main" id="{359736DC-83C4-4F97-A19A-6D6399E3658B}"/>
              </a:ext>
            </a:extLst>
          </p:cNvPr>
          <p:cNvSpPr>
            <a:spLocks noChangeShapeType="1"/>
          </p:cNvSpPr>
          <p:nvPr/>
        </p:nvSpPr>
        <p:spPr bwMode="auto">
          <a:xfrm>
            <a:off x="762000" y="1371600"/>
            <a:ext cx="74676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NL"/>
          </a:p>
        </p:txBody>
      </p:sp>
      <p:sp>
        <p:nvSpPr>
          <p:cNvPr id="6160" name="Line 16">
            <a:extLst>
              <a:ext uri="{FF2B5EF4-FFF2-40B4-BE49-F238E27FC236}">
                <a16:creationId xmlns:a16="http://schemas.microsoft.com/office/drawing/2014/main" id="{831A9CAF-14B1-4FD1-BAEF-D28CBCFAC5F1}"/>
              </a:ext>
            </a:extLst>
          </p:cNvPr>
          <p:cNvSpPr>
            <a:spLocks noChangeShapeType="1"/>
          </p:cNvSpPr>
          <p:nvPr/>
        </p:nvSpPr>
        <p:spPr bwMode="auto">
          <a:xfrm>
            <a:off x="762000" y="1371600"/>
            <a:ext cx="0" cy="1524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NL"/>
          </a:p>
        </p:txBody>
      </p:sp>
      <p:sp>
        <p:nvSpPr>
          <p:cNvPr id="6161" name="Line 17">
            <a:extLst>
              <a:ext uri="{FF2B5EF4-FFF2-40B4-BE49-F238E27FC236}">
                <a16:creationId xmlns:a16="http://schemas.microsoft.com/office/drawing/2014/main" id="{CE4F5258-DA7A-416A-81E9-04FDF14B91E5}"/>
              </a:ext>
            </a:extLst>
          </p:cNvPr>
          <p:cNvSpPr>
            <a:spLocks noChangeShapeType="1"/>
          </p:cNvSpPr>
          <p:nvPr/>
        </p:nvSpPr>
        <p:spPr bwMode="auto">
          <a:xfrm>
            <a:off x="3657600" y="1371600"/>
            <a:ext cx="0" cy="1524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NL"/>
          </a:p>
        </p:txBody>
      </p:sp>
      <p:sp>
        <p:nvSpPr>
          <p:cNvPr id="6162" name="Line 18">
            <a:extLst>
              <a:ext uri="{FF2B5EF4-FFF2-40B4-BE49-F238E27FC236}">
                <a16:creationId xmlns:a16="http://schemas.microsoft.com/office/drawing/2014/main" id="{8182B825-3EA9-41EC-846F-9BF4D4072E4E}"/>
              </a:ext>
            </a:extLst>
          </p:cNvPr>
          <p:cNvSpPr>
            <a:spLocks noChangeShapeType="1"/>
          </p:cNvSpPr>
          <p:nvPr/>
        </p:nvSpPr>
        <p:spPr bwMode="auto">
          <a:xfrm>
            <a:off x="6248400" y="1371600"/>
            <a:ext cx="0" cy="1524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NL"/>
          </a:p>
        </p:txBody>
      </p:sp>
      <p:sp>
        <p:nvSpPr>
          <p:cNvPr id="6163" name="Line 19">
            <a:extLst>
              <a:ext uri="{FF2B5EF4-FFF2-40B4-BE49-F238E27FC236}">
                <a16:creationId xmlns:a16="http://schemas.microsoft.com/office/drawing/2014/main" id="{E5B7E163-C303-4F03-AAC2-AA5D2DDEF08F}"/>
              </a:ext>
            </a:extLst>
          </p:cNvPr>
          <p:cNvSpPr>
            <a:spLocks noChangeShapeType="1"/>
          </p:cNvSpPr>
          <p:nvPr/>
        </p:nvSpPr>
        <p:spPr bwMode="auto">
          <a:xfrm>
            <a:off x="8229600" y="1371600"/>
            <a:ext cx="0" cy="1524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NL"/>
          </a:p>
        </p:txBody>
      </p:sp>
      <p:sp>
        <p:nvSpPr>
          <p:cNvPr id="6164" name="Line 20">
            <a:extLst>
              <a:ext uri="{FF2B5EF4-FFF2-40B4-BE49-F238E27FC236}">
                <a16:creationId xmlns:a16="http://schemas.microsoft.com/office/drawing/2014/main" id="{55E81091-3D97-4E5B-A708-38DDC31D333B}"/>
              </a:ext>
            </a:extLst>
          </p:cNvPr>
          <p:cNvSpPr>
            <a:spLocks noChangeShapeType="1"/>
          </p:cNvSpPr>
          <p:nvPr/>
        </p:nvSpPr>
        <p:spPr bwMode="auto">
          <a:xfrm>
            <a:off x="3657600" y="1828800"/>
            <a:ext cx="0" cy="6096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NL"/>
          </a:p>
        </p:txBody>
      </p:sp>
      <p:sp>
        <p:nvSpPr>
          <p:cNvPr id="6165" name="Line 21">
            <a:extLst>
              <a:ext uri="{FF2B5EF4-FFF2-40B4-BE49-F238E27FC236}">
                <a16:creationId xmlns:a16="http://schemas.microsoft.com/office/drawing/2014/main" id="{1B041D99-2D13-4394-849F-235202DFEA5E}"/>
              </a:ext>
            </a:extLst>
          </p:cNvPr>
          <p:cNvSpPr>
            <a:spLocks noChangeShapeType="1"/>
          </p:cNvSpPr>
          <p:nvPr/>
        </p:nvSpPr>
        <p:spPr bwMode="auto">
          <a:xfrm>
            <a:off x="2438400" y="2438400"/>
            <a:ext cx="55626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NL"/>
          </a:p>
        </p:txBody>
      </p:sp>
      <p:sp>
        <p:nvSpPr>
          <p:cNvPr id="6166" name="Line 22">
            <a:extLst>
              <a:ext uri="{FF2B5EF4-FFF2-40B4-BE49-F238E27FC236}">
                <a16:creationId xmlns:a16="http://schemas.microsoft.com/office/drawing/2014/main" id="{B09583DF-AE76-4433-B103-8B8F6A373F27}"/>
              </a:ext>
            </a:extLst>
          </p:cNvPr>
          <p:cNvSpPr>
            <a:spLocks noChangeShapeType="1"/>
          </p:cNvSpPr>
          <p:nvPr/>
        </p:nvSpPr>
        <p:spPr bwMode="auto">
          <a:xfrm>
            <a:off x="2438400" y="2438400"/>
            <a:ext cx="0" cy="762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NL"/>
          </a:p>
        </p:txBody>
      </p:sp>
      <p:sp>
        <p:nvSpPr>
          <p:cNvPr id="6167" name="Line 23">
            <a:extLst>
              <a:ext uri="{FF2B5EF4-FFF2-40B4-BE49-F238E27FC236}">
                <a16:creationId xmlns:a16="http://schemas.microsoft.com/office/drawing/2014/main" id="{BD64B05E-26B6-4B39-AF56-3A1371B54765}"/>
              </a:ext>
            </a:extLst>
          </p:cNvPr>
          <p:cNvSpPr>
            <a:spLocks noChangeShapeType="1"/>
          </p:cNvSpPr>
          <p:nvPr/>
        </p:nvSpPr>
        <p:spPr bwMode="auto">
          <a:xfrm>
            <a:off x="4267200" y="2438400"/>
            <a:ext cx="0" cy="1524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NL"/>
          </a:p>
        </p:txBody>
      </p:sp>
      <p:sp>
        <p:nvSpPr>
          <p:cNvPr id="6168" name="Line 24">
            <a:extLst>
              <a:ext uri="{FF2B5EF4-FFF2-40B4-BE49-F238E27FC236}">
                <a16:creationId xmlns:a16="http://schemas.microsoft.com/office/drawing/2014/main" id="{A00B33DA-239A-4110-8B78-80F88CC03E55}"/>
              </a:ext>
            </a:extLst>
          </p:cNvPr>
          <p:cNvSpPr>
            <a:spLocks noChangeShapeType="1"/>
          </p:cNvSpPr>
          <p:nvPr/>
        </p:nvSpPr>
        <p:spPr bwMode="auto">
          <a:xfrm>
            <a:off x="5638800" y="2438400"/>
            <a:ext cx="0" cy="1524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NL"/>
          </a:p>
        </p:txBody>
      </p:sp>
      <p:sp>
        <p:nvSpPr>
          <p:cNvPr id="6169" name="Line 25">
            <a:extLst>
              <a:ext uri="{FF2B5EF4-FFF2-40B4-BE49-F238E27FC236}">
                <a16:creationId xmlns:a16="http://schemas.microsoft.com/office/drawing/2014/main" id="{B5757E14-2675-4ED3-82C4-22CC0E190A17}"/>
              </a:ext>
            </a:extLst>
          </p:cNvPr>
          <p:cNvSpPr>
            <a:spLocks noChangeShapeType="1"/>
          </p:cNvSpPr>
          <p:nvPr/>
        </p:nvSpPr>
        <p:spPr bwMode="auto">
          <a:xfrm>
            <a:off x="6781800" y="2438400"/>
            <a:ext cx="0" cy="1524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NL"/>
          </a:p>
        </p:txBody>
      </p:sp>
      <p:sp>
        <p:nvSpPr>
          <p:cNvPr id="6170" name="Line 26">
            <a:extLst>
              <a:ext uri="{FF2B5EF4-FFF2-40B4-BE49-F238E27FC236}">
                <a16:creationId xmlns:a16="http://schemas.microsoft.com/office/drawing/2014/main" id="{021CB719-8F31-4528-9D45-EECA3DE0238B}"/>
              </a:ext>
            </a:extLst>
          </p:cNvPr>
          <p:cNvSpPr>
            <a:spLocks noChangeShapeType="1"/>
          </p:cNvSpPr>
          <p:nvPr/>
        </p:nvSpPr>
        <p:spPr bwMode="auto">
          <a:xfrm>
            <a:off x="8001000" y="2438400"/>
            <a:ext cx="0" cy="762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NL"/>
          </a:p>
        </p:txBody>
      </p:sp>
      <p:sp>
        <p:nvSpPr>
          <p:cNvPr id="6172" name="Line 28">
            <a:extLst>
              <a:ext uri="{FF2B5EF4-FFF2-40B4-BE49-F238E27FC236}">
                <a16:creationId xmlns:a16="http://schemas.microsoft.com/office/drawing/2014/main" id="{3CDFF428-C309-47D8-B8F2-B8FEDED66725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4572000" y="838200"/>
            <a:ext cx="0" cy="3810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NL"/>
          </a:p>
        </p:txBody>
      </p:sp>
    </p:spTree>
  </p:cSld>
  <p:clrMapOvr>
    <a:masterClrMapping/>
  </p:clrMapOvr>
  <p:transition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>
            <a:extLst>
              <a:ext uri="{FF2B5EF4-FFF2-40B4-BE49-F238E27FC236}">
                <a16:creationId xmlns:a16="http://schemas.microsoft.com/office/drawing/2014/main" id="{6DC51954-5565-4D94-932D-F38BD083436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838200" y="0"/>
            <a:ext cx="7772400" cy="1143000"/>
          </a:xfrm>
          <a:solidFill>
            <a:schemeClr val="accent1"/>
          </a:solidFill>
          <a:ln/>
        </p:spPr>
        <p:txBody>
          <a:bodyPr/>
          <a:lstStyle/>
          <a:p>
            <a:r>
              <a:rPr lang="en-US" altLang="en-NL"/>
              <a:t>FRUIT FLAVOURED</a:t>
            </a:r>
            <a:endParaRPr lang="en-AU" altLang="en-NL"/>
          </a:p>
        </p:txBody>
      </p:sp>
      <p:sp>
        <p:nvSpPr>
          <p:cNvPr id="7171" name="Rectangle 3">
            <a:extLst>
              <a:ext uri="{FF2B5EF4-FFF2-40B4-BE49-F238E27FC236}">
                <a16:creationId xmlns:a16="http://schemas.microsoft.com/office/drawing/2014/main" id="{7FBC142E-0E34-4905-B41F-98C041CCE21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r>
              <a:rPr lang="en-AU" altLang="en-NL" sz="3000"/>
              <a:t>Either the whole fruit or the part of the fruit is used.</a:t>
            </a:r>
            <a:endParaRPr lang="en-US" altLang="en-NL" sz="3000"/>
          </a:p>
          <a:p>
            <a:endParaRPr lang="en-AU" altLang="en-NL" sz="3000"/>
          </a:p>
          <a:p>
            <a:r>
              <a:rPr lang="en-AU" altLang="en-NL" sz="3000"/>
              <a:t>Fruit liqueurs are labelled as Creme eg. Creme de Cassis.</a:t>
            </a:r>
            <a:endParaRPr lang="en-US" altLang="en-NL" sz="3000"/>
          </a:p>
          <a:p>
            <a:endParaRPr lang="en-AU" altLang="en-NL" sz="3000"/>
          </a:p>
          <a:p>
            <a:r>
              <a:rPr lang="en-AU" altLang="en-NL" sz="3000"/>
              <a:t>These are fairly low in alcohol</a:t>
            </a:r>
          </a:p>
        </p:txBody>
      </p:sp>
    </p:spTree>
  </p:cSld>
  <p:clrMapOvr>
    <a:masterClrMapping/>
  </p:clrMapOvr>
  <p:transition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>
            <a:extLst>
              <a:ext uri="{FF2B5EF4-FFF2-40B4-BE49-F238E27FC236}">
                <a16:creationId xmlns:a16="http://schemas.microsoft.com/office/drawing/2014/main" id="{2E6D2248-99C3-4E10-B0BB-4227D91191A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838200" y="0"/>
            <a:ext cx="7772400" cy="1143000"/>
          </a:xfrm>
          <a:solidFill>
            <a:schemeClr val="accent1"/>
          </a:solidFill>
          <a:ln/>
        </p:spPr>
        <p:txBody>
          <a:bodyPr/>
          <a:lstStyle/>
          <a:p>
            <a:r>
              <a:rPr lang="en-US" altLang="en-NL"/>
              <a:t>BOTANICAL MIXTURE</a:t>
            </a:r>
            <a:endParaRPr lang="en-AU" altLang="en-NL"/>
          </a:p>
        </p:txBody>
      </p:sp>
      <p:sp>
        <p:nvSpPr>
          <p:cNvPr id="8195" name="Rectangle 3">
            <a:extLst>
              <a:ext uri="{FF2B5EF4-FFF2-40B4-BE49-F238E27FC236}">
                <a16:creationId xmlns:a16="http://schemas.microsoft.com/office/drawing/2014/main" id="{51377848-4B37-4DB6-9522-7424DCD5825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838200" y="1295400"/>
            <a:ext cx="7772400" cy="4114800"/>
          </a:xfrm>
          <a:noFill/>
          <a:ln/>
        </p:spPr>
        <p:txBody>
          <a:bodyPr/>
          <a:lstStyle/>
          <a:p>
            <a:pPr>
              <a:lnSpc>
                <a:spcPct val="90000"/>
              </a:lnSpc>
            </a:pPr>
            <a:r>
              <a:rPr lang="en-AU" altLang="en-NL" sz="3000"/>
              <a:t>These were first used for the medicinal purposes.</a:t>
            </a:r>
            <a:endParaRPr lang="en-US" altLang="en-NL" sz="3000"/>
          </a:p>
          <a:p>
            <a:pPr>
              <a:lnSpc>
                <a:spcPct val="90000"/>
              </a:lnSpc>
            </a:pPr>
            <a:endParaRPr lang="en-AU" altLang="en-NL" sz="3000"/>
          </a:p>
          <a:p>
            <a:pPr>
              <a:lnSpc>
                <a:spcPct val="90000"/>
              </a:lnSpc>
            </a:pPr>
            <a:r>
              <a:rPr lang="en-AU" altLang="en-NL" sz="3000"/>
              <a:t>These liqueurs are flavoured with a combination of herbs with no one flavour being predominant.</a:t>
            </a:r>
            <a:endParaRPr lang="en-US" altLang="en-NL" sz="3000"/>
          </a:p>
          <a:p>
            <a:pPr>
              <a:lnSpc>
                <a:spcPct val="90000"/>
              </a:lnSpc>
            </a:pPr>
            <a:endParaRPr lang="en-AU" altLang="en-NL" sz="3000"/>
          </a:p>
          <a:p>
            <a:pPr>
              <a:lnSpc>
                <a:spcPct val="90000"/>
              </a:lnSpc>
            </a:pPr>
            <a:r>
              <a:rPr lang="en-AU" altLang="en-NL" sz="3000"/>
              <a:t>These are fairly high on the alcohol content.</a:t>
            </a:r>
            <a:endParaRPr lang="en-US" altLang="en-NL" sz="3000"/>
          </a:p>
          <a:p>
            <a:pPr>
              <a:lnSpc>
                <a:spcPct val="90000"/>
              </a:lnSpc>
            </a:pPr>
            <a:endParaRPr lang="en-AU" altLang="en-NL" sz="3000"/>
          </a:p>
          <a:p>
            <a:pPr>
              <a:lnSpc>
                <a:spcPct val="90000"/>
              </a:lnSpc>
            </a:pPr>
            <a:r>
              <a:rPr lang="en-AU" altLang="en-NL" sz="3000"/>
              <a:t>Examples : Benedictine, Chartreuse</a:t>
            </a:r>
          </a:p>
        </p:txBody>
      </p:sp>
    </p:spTree>
  </p:cSld>
  <p:clrMapOvr>
    <a:masterClrMapping/>
  </p:clrMapOvr>
  <p:transition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>
            <a:extLst>
              <a:ext uri="{FF2B5EF4-FFF2-40B4-BE49-F238E27FC236}">
                <a16:creationId xmlns:a16="http://schemas.microsoft.com/office/drawing/2014/main" id="{939C3B28-A146-497A-9E01-D653A47284C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838200" y="0"/>
            <a:ext cx="7772400" cy="1143000"/>
          </a:xfrm>
          <a:solidFill>
            <a:schemeClr val="accent1"/>
          </a:solidFill>
          <a:ln/>
        </p:spPr>
        <p:txBody>
          <a:bodyPr/>
          <a:lstStyle/>
          <a:p>
            <a:r>
              <a:rPr lang="en-US" altLang="en-NL"/>
              <a:t>SEEDS AND NUTS</a:t>
            </a:r>
            <a:endParaRPr lang="en-AU" altLang="en-NL"/>
          </a:p>
        </p:txBody>
      </p:sp>
      <p:sp>
        <p:nvSpPr>
          <p:cNvPr id="9219" name="Rectangle 3">
            <a:extLst>
              <a:ext uri="{FF2B5EF4-FFF2-40B4-BE49-F238E27FC236}">
                <a16:creationId xmlns:a16="http://schemas.microsoft.com/office/drawing/2014/main" id="{73FC580B-E4C2-4D71-816E-8D9843FB0C5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r>
              <a:rPr lang="en-AU" altLang="en-NL" sz="3000"/>
              <a:t>A single flavour predominates</a:t>
            </a:r>
            <a:endParaRPr lang="en-US" altLang="en-NL" sz="3000"/>
          </a:p>
          <a:p>
            <a:endParaRPr lang="en-AU" altLang="en-NL" sz="3000"/>
          </a:p>
          <a:p>
            <a:r>
              <a:rPr lang="en-AU" altLang="en-NL" sz="3000"/>
              <a:t>Examples</a:t>
            </a:r>
          </a:p>
          <a:p>
            <a:pPr lvl="1"/>
            <a:r>
              <a:rPr lang="en-AU" altLang="en-NL" sz="3000"/>
              <a:t>Anisette</a:t>
            </a:r>
          </a:p>
          <a:p>
            <a:pPr lvl="1"/>
            <a:r>
              <a:rPr lang="en-AU" altLang="en-NL" sz="3000"/>
              <a:t>Pastis</a:t>
            </a:r>
          </a:p>
          <a:p>
            <a:pPr lvl="1"/>
            <a:r>
              <a:rPr lang="en-AU" altLang="en-NL" sz="3000"/>
              <a:t>Pernod</a:t>
            </a:r>
          </a:p>
        </p:txBody>
      </p:sp>
      <p:sp>
        <p:nvSpPr>
          <p:cNvPr id="9220" name="Line 4">
            <a:extLst>
              <a:ext uri="{FF2B5EF4-FFF2-40B4-BE49-F238E27FC236}">
                <a16:creationId xmlns:a16="http://schemas.microsoft.com/office/drawing/2014/main" id="{95F15E82-5BE8-4142-9BF7-150252B2AEEE}"/>
              </a:ext>
            </a:extLst>
          </p:cNvPr>
          <p:cNvSpPr>
            <a:spLocks noChangeShapeType="1"/>
          </p:cNvSpPr>
          <p:nvPr/>
        </p:nvSpPr>
        <p:spPr bwMode="auto">
          <a:xfrm>
            <a:off x="3048000" y="3505200"/>
            <a:ext cx="4572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NL"/>
          </a:p>
        </p:txBody>
      </p:sp>
      <p:sp>
        <p:nvSpPr>
          <p:cNvPr id="9221" name="Line 5">
            <a:extLst>
              <a:ext uri="{FF2B5EF4-FFF2-40B4-BE49-F238E27FC236}">
                <a16:creationId xmlns:a16="http://schemas.microsoft.com/office/drawing/2014/main" id="{00AA965D-916F-4BCC-B471-E9D1B8922AFA}"/>
              </a:ext>
            </a:extLst>
          </p:cNvPr>
          <p:cNvSpPr>
            <a:spLocks noChangeShapeType="1"/>
          </p:cNvSpPr>
          <p:nvPr/>
        </p:nvSpPr>
        <p:spPr bwMode="auto">
          <a:xfrm>
            <a:off x="3505200" y="3505200"/>
            <a:ext cx="0" cy="16764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NL"/>
          </a:p>
        </p:txBody>
      </p:sp>
      <p:sp>
        <p:nvSpPr>
          <p:cNvPr id="9222" name="Line 6">
            <a:extLst>
              <a:ext uri="{FF2B5EF4-FFF2-40B4-BE49-F238E27FC236}">
                <a16:creationId xmlns:a16="http://schemas.microsoft.com/office/drawing/2014/main" id="{EC417EB2-8D9E-4C11-A4FB-E8799439C77D}"/>
              </a:ext>
            </a:extLst>
          </p:cNvPr>
          <p:cNvSpPr>
            <a:spLocks noChangeShapeType="1"/>
          </p:cNvSpPr>
          <p:nvPr/>
        </p:nvSpPr>
        <p:spPr bwMode="auto">
          <a:xfrm>
            <a:off x="3048000" y="5181600"/>
            <a:ext cx="4572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NL"/>
          </a:p>
        </p:txBody>
      </p:sp>
      <p:sp>
        <p:nvSpPr>
          <p:cNvPr id="9223" name="Line 7">
            <a:extLst>
              <a:ext uri="{FF2B5EF4-FFF2-40B4-BE49-F238E27FC236}">
                <a16:creationId xmlns:a16="http://schemas.microsoft.com/office/drawing/2014/main" id="{8921D723-3029-401D-B27E-F98D81C12A0A}"/>
              </a:ext>
            </a:extLst>
          </p:cNvPr>
          <p:cNvSpPr>
            <a:spLocks noChangeShapeType="1"/>
          </p:cNvSpPr>
          <p:nvPr/>
        </p:nvSpPr>
        <p:spPr bwMode="auto">
          <a:xfrm>
            <a:off x="3581400" y="4267200"/>
            <a:ext cx="2286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NL"/>
          </a:p>
        </p:txBody>
      </p:sp>
      <p:sp>
        <p:nvSpPr>
          <p:cNvPr id="9224" name="Rectangle 8">
            <a:extLst>
              <a:ext uri="{FF2B5EF4-FFF2-40B4-BE49-F238E27FC236}">
                <a16:creationId xmlns:a16="http://schemas.microsoft.com/office/drawing/2014/main" id="{6617636B-8984-4574-BE29-8D4F095D74BD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14800" y="4038600"/>
            <a:ext cx="3198813" cy="546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488" tIns="44450" rIns="90488" bIns="44450"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AU" altLang="en-NL" sz="3000"/>
              <a:t>Anise Seed</a:t>
            </a:r>
          </a:p>
        </p:txBody>
      </p:sp>
    </p:spTree>
  </p:cSld>
  <p:clrMapOvr>
    <a:masterClrMapping/>
  </p:clrMapOvr>
  <p:transition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>
            <a:extLst>
              <a:ext uri="{FF2B5EF4-FFF2-40B4-BE49-F238E27FC236}">
                <a16:creationId xmlns:a16="http://schemas.microsoft.com/office/drawing/2014/main" id="{0882A278-EC16-451B-8BA7-C519CD0C0BC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838200" y="0"/>
            <a:ext cx="7772400" cy="1143000"/>
          </a:xfrm>
          <a:solidFill>
            <a:schemeClr val="accent1"/>
          </a:solidFill>
          <a:ln/>
        </p:spPr>
        <p:txBody>
          <a:bodyPr/>
          <a:lstStyle/>
          <a:p>
            <a:r>
              <a:rPr lang="en-US" altLang="en-NL"/>
              <a:t>LIQUOR BASE</a:t>
            </a:r>
            <a:endParaRPr lang="en-AU" altLang="en-NL"/>
          </a:p>
        </p:txBody>
      </p:sp>
      <p:sp>
        <p:nvSpPr>
          <p:cNvPr id="10243" name="Rectangle 3">
            <a:extLst>
              <a:ext uri="{FF2B5EF4-FFF2-40B4-BE49-F238E27FC236}">
                <a16:creationId xmlns:a16="http://schemas.microsoft.com/office/drawing/2014/main" id="{077B9FAC-B749-4155-9146-D0A869BEC34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0" y="1447800"/>
            <a:ext cx="9144000" cy="4114800"/>
          </a:xfrm>
          <a:noFill/>
          <a:ln/>
        </p:spPr>
        <p:txBody>
          <a:bodyPr/>
          <a:lstStyle/>
          <a:p>
            <a:pPr lvl="1">
              <a:lnSpc>
                <a:spcPct val="90000"/>
              </a:lnSpc>
              <a:spcBef>
                <a:spcPct val="0"/>
              </a:spcBef>
              <a:buSzTx/>
              <a:buFontTx/>
              <a:buChar char="•"/>
            </a:pPr>
            <a:r>
              <a:rPr lang="en-AU" altLang="en-NL" sz="3000"/>
              <a:t>The alcohol used as spirit base must be as pure as possible. </a:t>
            </a:r>
            <a:endParaRPr lang="en-US" altLang="en-NL" sz="3000"/>
          </a:p>
          <a:p>
            <a:pPr lvl="1">
              <a:lnSpc>
                <a:spcPct val="90000"/>
              </a:lnSpc>
              <a:spcBef>
                <a:spcPct val="0"/>
              </a:spcBef>
              <a:buSzTx/>
              <a:buFontTx/>
              <a:buChar char="•"/>
            </a:pPr>
            <a:endParaRPr lang="en-AU" altLang="en-NL" sz="3000"/>
          </a:p>
          <a:p>
            <a:pPr lvl="1">
              <a:lnSpc>
                <a:spcPct val="90000"/>
              </a:lnSpc>
              <a:spcBef>
                <a:spcPct val="0"/>
              </a:spcBef>
              <a:buSzTx/>
              <a:buFontTx/>
              <a:buChar char="•"/>
            </a:pPr>
            <a:r>
              <a:rPr lang="en-AU" altLang="en-NL" sz="3000"/>
              <a:t>Manner of distillation and degree of </a:t>
            </a:r>
            <a:r>
              <a:rPr lang="en-US" altLang="en-NL" sz="3000"/>
              <a:t> </a:t>
            </a:r>
            <a:r>
              <a:rPr lang="en-AU" altLang="en-NL" sz="3000"/>
              <a:t>rectification determine purity </a:t>
            </a:r>
            <a:r>
              <a:rPr lang="en-US" altLang="en-NL" sz="3000"/>
              <a:t>o</a:t>
            </a:r>
            <a:r>
              <a:rPr lang="en-AU" altLang="en-NL" sz="3000"/>
              <a:t>f</a:t>
            </a:r>
            <a:r>
              <a:rPr lang="en-US" altLang="en-NL" sz="3000"/>
              <a:t> </a:t>
            </a:r>
            <a:r>
              <a:rPr lang="en-AU" altLang="en-NL" sz="3000"/>
              <a:t>spirit. </a:t>
            </a:r>
            <a:endParaRPr lang="en-US" altLang="en-NL" sz="3000"/>
          </a:p>
          <a:p>
            <a:pPr lvl="1">
              <a:lnSpc>
                <a:spcPct val="90000"/>
              </a:lnSpc>
              <a:spcBef>
                <a:spcPct val="0"/>
              </a:spcBef>
              <a:buSzTx/>
              <a:buFontTx/>
              <a:buChar char="•"/>
            </a:pPr>
            <a:endParaRPr lang="en-US" altLang="en-NL" sz="3000"/>
          </a:p>
          <a:p>
            <a:pPr lvl="1">
              <a:lnSpc>
                <a:spcPct val="90000"/>
              </a:lnSpc>
              <a:spcBef>
                <a:spcPct val="0"/>
              </a:spcBef>
              <a:buSzTx/>
              <a:buFontTx/>
              <a:buChar char="•"/>
            </a:pPr>
            <a:r>
              <a:rPr lang="en-AU" altLang="en-NL" sz="3000"/>
              <a:t>Most liqueurs have a neutral or a grain spirit base though whisky, rum, grape brandy, cognac, fruit spirit or rice spirit are often used.</a:t>
            </a:r>
          </a:p>
          <a:p>
            <a:pPr lvl="1">
              <a:lnSpc>
                <a:spcPct val="90000"/>
              </a:lnSpc>
              <a:buSzTx/>
              <a:buFontTx/>
              <a:buChar char="•"/>
            </a:pPr>
            <a:endParaRPr lang="en-AU" altLang="en-NL" sz="3400"/>
          </a:p>
          <a:p>
            <a:pPr lvl="1">
              <a:lnSpc>
                <a:spcPct val="90000"/>
              </a:lnSpc>
              <a:spcBef>
                <a:spcPct val="0"/>
              </a:spcBef>
              <a:buSzTx/>
              <a:buFontTx/>
              <a:buChar char="•"/>
            </a:pPr>
            <a:endParaRPr lang="en-US" altLang="en-NL" sz="3000"/>
          </a:p>
          <a:p>
            <a:pPr lvl="1">
              <a:lnSpc>
                <a:spcPct val="90000"/>
              </a:lnSpc>
              <a:spcBef>
                <a:spcPct val="0"/>
              </a:spcBef>
              <a:buSzTx/>
              <a:buFontTx/>
              <a:buChar char="•"/>
            </a:pPr>
            <a:endParaRPr lang="en-AU" altLang="en-NL" sz="3000"/>
          </a:p>
          <a:p>
            <a:pPr lvl="1">
              <a:lnSpc>
                <a:spcPct val="90000"/>
              </a:lnSpc>
              <a:spcBef>
                <a:spcPct val="0"/>
              </a:spcBef>
              <a:buSzTx/>
              <a:buFontTx/>
              <a:buChar char="•"/>
            </a:pPr>
            <a:endParaRPr lang="en-AU" altLang="en-NL" sz="3000"/>
          </a:p>
        </p:txBody>
      </p:sp>
    </p:spTree>
  </p:cSld>
  <p:clrMapOvr>
    <a:masterClrMapping/>
  </p:clrMapOvr>
  <p:transition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>
            <a:extLst>
              <a:ext uri="{FF2B5EF4-FFF2-40B4-BE49-F238E27FC236}">
                <a16:creationId xmlns:a16="http://schemas.microsoft.com/office/drawing/2014/main" id="{BA12D95C-8B2A-474C-ABBE-69F57EED847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838200" y="0"/>
            <a:ext cx="7772400" cy="1143000"/>
          </a:xfrm>
          <a:solidFill>
            <a:schemeClr val="accent1"/>
          </a:solidFill>
          <a:ln/>
        </p:spPr>
        <p:txBody>
          <a:bodyPr/>
          <a:lstStyle/>
          <a:p>
            <a:r>
              <a:rPr lang="en-US" altLang="en-NL"/>
              <a:t>CREAM BASED</a:t>
            </a:r>
            <a:endParaRPr lang="en-AU" altLang="en-NL"/>
          </a:p>
        </p:txBody>
      </p:sp>
      <p:sp>
        <p:nvSpPr>
          <p:cNvPr id="11267" name="Rectangle 3">
            <a:extLst>
              <a:ext uri="{FF2B5EF4-FFF2-40B4-BE49-F238E27FC236}">
                <a16:creationId xmlns:a16="http://schemas.microsoft.com/office/drawing/2014/main" id="{425A5939-7B70-4B84-B82F-D506CBF8362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r>
              <a:rPr lang="en-AU" altLang="en-NL" sz="3000"/>
              <a:t>Main ingredients are fresh dairy cream and spirit which are flavoured and sweetened.</a:t>
            </a:r>
          </a:p>
          <a:p>
            <a:endParaRPr lang="en-US" altLang="en-NL" sz="3000"/>
          </a:p>
          <a:p>
            <a:r>
              <a:rPr lang="en-AU" altLang="en-NL" sz="3000"/>
              <a:t>Most are 34 v/v </a:t>
            </a:r>
          </a:p>
          <a:p>
            <a:endParaRPr lang="en-US" altLang="en-NL" sz="3000"/>
          </a:p>
        </p:txBody>
      </p:sp>
    </p:spTree>
  </p:cSld>
  <p:clrMapOvr>
    <a:masterClrMapping/>
  </p:clrMapOvr>
  <p:transition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>
            <a:extLst>
              <a:ext uri="{FF2B5EF4-FFF2-40B4-BE49-F238E27FC236}">
                <a16:creationId xmlns:a16="http://schemas.microsoft.com/office/drawing/2014/main" id="{2A90D53D-6DC6-4253-9A22-FDB407FB5A27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219200"/>
            <a:ext cx="9144000" cy="420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lvl="1" eaLnBrk="0" hangingPunct="0">
              <a:buFontTx/>
              <a:buChar char="•"/>
            </a:pPr>
            <a:endParaRPr lang="en-US" altLang="en-NL" sz="3000"/>
          </a:p>
          <a:p>
            <a:pPr lvl="1" eaLnBrk="0" hangingPunct="0">
              <a:buFontTx/>
              <a:buChar char="•"/>
            </a:pPr>
            <a:r>
              <a:rPr lang="en-US" altLang="en-NL" sz="3000"/>
              <a:t> 	</a:t>
            </a:r>
            <a:r>
              <a:rPr lang="en-AU" altLang="en-NL" sz="3000"/>
              <a:t>Liqueurs are sweetened with sugar syrup after </a:t>
            </a:r>
            <a:r>
              <a:rPr lang="en-US" altLang="en-NL" sz="3000"/>
              <a:t>	</a:t>
            </a:r>
            <a:r>
              <a:rPr lang="en-AU" altLang="en-NL" sz="3000"/>
              <a:t>blending is completed. </a:t>
            </a:r>
          </a:p>
          <a:p>
            <a:pPr lvl="1" eaLnBrk="0" hangingPunct="0"/>
            <a:r>
              <a:rPr lang="en-US" altLang="en-NL" sz="3000"/>
              <a:t> 	</a:t>
            </a:r>
          </a:p>
          <a:p>
            <a:pPr lvl="1" eaLnBrk="0" hangingPunct="0">
              <a:buFontTx/>
              <a:buChar char="•"/>
            </a:pPr>
            <a:r>
              <a:rPr lang="en-US" altLang="en-NL" sz="3000"/>
              <a:t> 	</a:t>
            </a:r>
            <a:r>
              <a:rPr lang="en-AU" altLang="en-NL" sz="3000"/>
              <a:t>Most liqueurs contain 35% -40% sweetener</a:t>
            </a:r>
            <a:r>
              <a:rPr lang="en-US" altLang="en-NL" sz="3000"/>
              <a:t>.</a:t>
            </a:r>
            <a:r>
              <a:rPr lang="en-AU" altLang="en-NL" sz="3000"/>
              <a:t> </a:t>
            </a:r>
            <a:endParaRPr lang="en-US" altLang="en-NL" sz="3000"/>
          </a:p>
          <a:p>
            <a:pPr lvl="1" eaLnBrk="0" hangingPunct="0">
              <a:buFontTx/>
              <a:buChar char="•"/>
            </a:pPr>
            <a:endParaRPr lang="en-US" altLang="en-NL" sz="3000"/>
          </a:p>
          <a:p>
            <a:pPr lvl="1" eaLnBrk="0" hangingPunct="0">
              <a:buFontTx/>
              <a:buChar char="•"/>
            </a:pPr>
            <a:r>
              <a:rPr lang="en-US" altLang="en-NL" sz="3000"/>
              <a:t> 	</a:t>
            </a:r>
            <a:r>
              <a:rPr lang="en-AU" altLang="en-NL" sz="3000"/>
              <a:t>Liqueurs containing 2.5% to 10% sugar come in the </a:t>
            </a:r>
            <a:r>
              <a:rPr lang="en-US" altLang="en-NL" sz="3000"/>
              <a:t>	</a:t>
            </a:r>
            <a:r>
              <a:rPr lang="en-AU" altLang="en-NL" sz="3000"/>
              <a:t>dry range. </a:t>
            </a:r>
          </a:p>
          <a:p>
            <a:pPr lvl="1" eaLnBrk="0" hangingPunct="0">
              <a:buFontTx/>
              <a:buChar char="•"/>
            </a:pPr>
            <a:endParaRPr lang="en-AU" altLang="en-NL" sz="3000"/>
          </a:p>
        </p:txBody>
      </p:sp>
      <p:sp>
        <p:nvSpPr>
          <p:cNvPr id="20483" name="Rectangle 3">
            <a:extLst>
              <a:ext uri="{FF2B5EF4-FFF2-40B4-BE49-F238E27FC236}">
                <a16:creationId xmlns:a16="http://schemas.microsoft.com/office/drawing/2014/main" id="{C144DEDE-E52B-42AC-9FEF-809671F40846}"/>
              </a:ext>
            </a:extLst>
          </p:cNvPr>
          <p:cNvSpPr>
            <a:spLocks noChangeArrowheads="1"/>
          </p:cNvSpPr>
          <p:nvPr/>
        </p:nvSpPr>
        <p:spPr bwMode="auto">
          <a:xfrm>
            <a:off x="838200" y="0"/>
            <a:ext cx="7772400" cy="1143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488" tIns="44450" rIns="90488" bIns="44450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9144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1371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18288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0" hangingPunct="0"/>
            <a:r>
              <a:rPr lang="en-US" altLang="en-NL" sz="4400">
                <a:solidFill>
                  <a:schemeClr val="tx2"/>
                </a:solidFill>
              </a:rPr>
              <a:t>SWEETENER </a:t>
            </a:r>
            <a:endParaRPr lang="en-AU" altLang="en-NL" sz="4400">
              <a:solidFill>
                <a:schemeClr val="tx2"/>
              </a:solidFill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>
            <a:extLst>
              <a:ext uri="{FF2B5EF4-FFF2-40B4-BE49-F238E27FC236}">
                <a16:creationId xmlns:a16="http://schemas.microsoft.com/office/drawing/2014/main" id="{4DA60231-A527-4434-B048-34D279D54C72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066800"/>
            <a:ext cx="9144000" cy="420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lvl="1" eaLnBrk="0" hangingPunct="0">
              <a:buFontTx/>
              <a:buChar char="•"/>
            </a:pPr>
            <a:endParaRPr lang="en-US" altLang="en-NL" sz="3000"/>
          </a:p>
          <a:p>
            <a:pPr lvl="1" eaLnBrk="0" hangingPunct="0">
              <a:buFontTx/>
              <a:buChar char="•"/>
            </a:pPr>
            <a:endParaRPr lang="en-AU" altLang="en-NL" sz="3000"/>
          </a:p>
          <a:p>
            <a:pPr lvl="1" eaLnBrk="0" hangingPunct="0">
              <a:buFontTx/>
              <a:buChar char="•"/>
            </a:pPr>
            <a:r>
              <a:rPr lang="en-US" altLang="en-NL" sz="3000"/>
              <a:t> 	</a:t>
            </a:r>
            <a:r>
              <a:rPr lang="en-AU" altLang="en-NL" sz="3000"/>
              <a:t>Liqueurs with large amount of sugar are often called </a:t>
            </a:r>
            <a:r>
              <a:rPr lang="en-US" altLang="en-NL" sz="3000"/>
              <a:t>	</a:t>
            </a:r>
            <a:r>
              <a:rPr lang="en-AU" altLang="en-NL" sz="3000"/>
              <a:t>cremes. </a:t>
            </a:r>
          </a:p>
          <a:p>
            <a:pPr lvl="1" eaLnBrk="0" hangingPunct="0">
              <a:buFontTx/>
              <a:buChar char="•"/>
            </a:pPr>
            <a:endParaRPr lang="en-US" altLang="en-NL" sz="3000"/>
          </a:p>
          <a:p>
            <a:pPr lvl="1" eaLnBrk="0" hangingPunct="0">
              <a:buFontTx/>
              <a:buChar char="•"/>
            </a:pPr>
            <a:endParaRPr lang="en-AU" altLang="en-NL" sz="3000"/>
          </a:p>
          <a:p>
            <a:pPr lvl="1" eaLnBrk="0" hangingPunct="0">
              <a:buFontTx/>
              <a:buChar char="•"/>
            </a:pPr>
            <a:r>
              <a:rPr lang="en-US" altLang="en-NL" sz="3000"/>
              <a:t> 	</a:t>
            </a:r>
            <a:r>
              <a:rPr lang="en-AU" altLang="en-NL" sz="3000"/>
              <a:t>Honey particularly heather honey, is used in many </a:t>
            </a:r>
            <a:r>
              <a:rPr lang="en-US" altLang="en-NL" sz="3000"/>
              <a:t>	</a:t>
            </a:r>
            <a:r>
              <a:rPr lang="en-AU" altLang="en-NL" sz="3000"/>
              <a:t>liqueurs like Drambuie. </a:t>
            </a:r>
          </a:p>
          <a:p>
            <a:pPr eaLnBrk="0" hangingPunct="0"/>
            <a:endParaRPr lang="en-AU" altLang="en-NL" sz="3000"/>
          </a:p>
        </p:txBody>
      </p:sp>
      <p:sp>
        <p:nvSpPr>
          <p:cNvPr id="43011" name="Rectangle 3">
            <a:extLst>
              <a:ext uri="{FF2B5EF4-FFF2-40B4-BE49-F238E27FC236}">
                <a16:creationId xmlns:a16="http://schemas.microsoft.com/office/drawing/2014/main" id="{96797040-F5AF-4B94-BF48-B862F70FE1B1}"/>
              </a:ext>
            </a:extLst>
          </p:cNvPr>
          <p:cNvSpPr>
            <a:spLocks noChangeArrowheads="1"/>
          </p:cNvSpPr>
          <p:nvPr/>
        </p:nvSpPr>
        <p:spPr bwMode="auto">
          <a:xfrm>
            <a:off x="838200" y="0"/>
            <a:ext cx="7772400" cy="1143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488" tIns="44450" rIns="90488" bIns="44450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9144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1371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18288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0" hangingPunct="0"/>
            <a:r>
              <a:rPr lang="en-US" altLang="en-NL" sz="4400">
                <a:solidFill>
                  <a:schemeClr val="tx2"/>
                </a:solidFill>
              </a:rPr>
              <a:t>SWEETENER </a:t>
            </a:r>
            <a:endParaRPr lang="en-AU" altLang="en-NL" sz="4400">
              <a:solidFill>
                <a:schemeClr val="tx2"/>
              </a:solidFill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>
            <a:extLst>
              <a:ext uri="{FF2B5EF4-FFF2-40B4-BE49-F238E27FC236}">
                <a16:creationId xmlns:a16="http://schemas.microsoft.com/office/drawing/2014/main" id="{148836A8-28F9-45DA-A85B-9776E6C7A34B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312863"/>
            <a:ext cx="9144000" cy="5121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buFontTx/>
              <a:buChar char="•"/>
            </a:pPr>
            <a:r>
              <a:rPr lang="en-US" altLang="en-NL" sz="3000"/>
              <a:t> 	</a:t>
            </a:r>
            <a:r>
              <a:rPr lang="en-AU" altLang="en-NL" sz="3000"/>
              <a:t>The steps involved in the production of liqueurs are </a:t>
            </a:r>
            <a:endParaRPr lang="en-US" altLang="en-NL" sz="3000"/>
          </a:p>
          <a:p>
            <a:pPr>
              <a:buFontTx/>
              <a:buChar char="•"/>
            </a:pPr>
            <a:endParaRPr lang="en-AU" altLang="en-NL" sz="3000"/>
          </a:p>
          <a:p>
            <a:pPr lvl="2" eaLnBrk="0" hangingPunct="0">
              <a:buFont typeface="Wingdings" panose="05000000000000000000" pitchFamily="2" charset="2"/>
              <a:buChar char="ü"/>
            </a:pPr>
            <a:r>
              <a:rPr lang="en-US" altLang="en-NL" sz="3000"/>
              <a:t> </a:t>
            </a:r>
            <a:r>
              <a:rPr lang="en-AU" altLang="en-NL" sz="3000"/>
              <a:t>Extraction </a:t>
            </a:r>
          </a:p>
          <a:p>
            <a:pPr lvl="2" eaLnBrk="0" hangingPunct="0">
              <a:buFont typeface="Wingdings" panose="05000000000000000000" pitchFamily="2" charset="2"/>
              <a:buChar char="ü"/>
            </a:pPr>
            <a:r>
              <a:rPr lang="en-US" altLang="en-NL" sz="3000"/>
              <a:t> </a:t>
            </a:r>
            <a:r>
              <a:rPr lang="en-AU" altLang="en-NL" sz="3000"/>
              <a:t>Distillation </a:t>
            </a:r>
          </a:p>
          <a:p>
            <a:pPr lvl="2" eaLnBrk="0" hangingPunct="0">
              <a:buFont typeface="Wingdings" panose="05000000000000000000" pitchFamily="2" charset="2"/>
              <a:buChar char="ü"/>
            </a:pPr>
            <a:r>
              <a:rPr lang="en-US" altLang="en-NL" sz="3000"/>
              <a:t> </a:t>
            </a:r>
            <a:r>
              <a:rPr lang="en-AU" altLang="en-NL" sz="3000"/>
              <a:t>Compounding </a:t>
            </a:r>
          </a:p>
          <a:p>
            <a:pPr lvl="2" eaLnBrk="0" hangingPunct="0">
              <a:buFont typeface="Wingdings" panose="05000000000000000000" pitchFamily="2" charset="2"/>
              <a:buChar char="ü"/>
            </a:pPr>
            <a:r>
              <a:rPr lang="en-US" altLang="en-NL" sz="3000"/>
              <a:t> </a:t>
            </a:r>
            <a:r>
              <a:rPr lang="en-AU" altLang="en-NL" sz="3000"/>
              <a:t>Maturing </a:t>
            </a:r>
          </a:p>
          <a:p>
            <a:pPr lvl="2" eaLnBrk="0" hangingPunct="0">
              <a:buFont typeface="Wingdings" panose="05000000000000000000" pitchFamily="2" charset="2"/>
              <a:buChar char="ü"/>
            </a:pPr>
            <a:r>
              <a:rPr lang="en-US" altLang="en-NL" sz="3000"/>
              <a:t> </a:t>
            </a:r>
            <a:r>
              <a:rPr lang="en-AU" altLang="en-NL" sz="3000"/>
              <a:t>Fining </a:t>
            </a:r>
          </a:p>
          <a:p>
            <a:pPr lvl="2" eaLnBrk="0" hangingPunct="0">
              <a:buFont typeface="Wingdings" panose="05000000000000000000" pitchFamily="2" charset="2"/>
              <a:buChar char="ü"/>
            </a:pPr>
            <a:r>
              <a:rPr lang="en-US" altLang="en-NL" sz="3000"/>
              <a:t> </a:t>
            </a:r>
            <a:r>
              <a:rPr lang="en-AU" altLang="en-NL" sz="3000"/>
              <a:t>Addition of sugar syrup </a:t>
            </a:r>
          </a:p>
          <a:p>
            <a:pPr lvl="2" eaLnBrk="0" hangingPunct="0">
              <a:buFont typeface="Wingdings" panose="05000000000000000000" pitchFamily="2" charset="2"/>
              <a:buChar char="ü"/>
            </a:pPr>
            <a:r>
              <a:rPr lang="en-US" altLang="en-NL" sz="3000"/>
              <a:t> </a:t>
            </a:r>
            <a:r>
              <a:rPr lang="en-AU" altLang="en-NL" sz="3000"/>
              <a:t>Filtration </a:t>
            </a:r>
          </a:p>
          <a:p>
            <a:pPr lvl="2" eaLnBrk="0" hangingPunct="0">
              <a:buFont typeface="Wingdings" panose="05000000000000000000" pitchFamily="2" charset="2"/>
              <a:buChar char="ü"/>
            </a:pPr>
            <a:r>
              <a:rPr lang="en-US" altLang="en-NL" sz="3000"/>
              <a:t> </a:t>
            </a:r>
            <a:r>
              <a:rPr lang="en-AU" altLang="en-NL" sz="3000"/>
              <a:t>Bottling </a:t>
            </a:r>
          </a:p>
          <a:p>
            <a:pPr eaLnBrk="0" hangingPunct="0"/>
            <a:endParaRPr lang="en-AU" altLang="en-NL" sz="3000"/>
          </a:p>
        </p:txBody>
      </p:sp>
      <p:sp>
        <p:nvSpPr>
          <p:cNvPr id="22531" name="Rectangle 3">
            <a:extLst>
              <a:ext uri="{FF2B5EF4-FFF2-40B4-BE49-F238E27FC236}">
                <a16:creationId xmlns:a16="http://schemas.microsoft.com/office/drawing/2014/main" id="{50EC78DA-2A89-4E06-A224-0DC0C0E7CCF6}"/>
              </a:ext>
            </a:extLst>
          </p:cNvPr>
          <p:cNvSpPr>
            <a:spLocks noChangeArrowheads="1"/>
          </p:cNvSpPr>
          <p:nvPr/>
        </p:nvSpPr>
        <p:spPr bwMode="auto">
          <a:xfrm>
            <a:off x="838200" y="0"/>
            <a:ext cx="7772400" cy="1143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488" tIns="44450" rIns="90488" bIns="44450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9144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1371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18288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0" hangingPunct="0"/>
            <a:r>
              <a:rPr lang="en-US" altLang="en-NL" sz="4400">
                <a:solidFill>
                  <a:schemeClr val="tx2"/>
                </a:solidFill>
              </a:rPr>
              <a:t>MANUFACTURE</a:t>
            </a:r>
            <a:endParaRPr lang="en-AU" altLang="en-NL" sz="4400">
              <a:solidFill>
                <a:schemeClr val="tx2"/>
              </a:solidFill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>
            <a:extLst>
              <a:ext uri="{FF2B5EF4-FFF2-40B4-BE49-F238E27FC236}">
                <a16:creationId xmlns:a16="http://schemas.microsoft.com/office/drawing/2014/main" id="{6DEB5784-67B4-4D7C-B46A-B8E3B5978CCD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066800"/>
            <a:ext cx="9144000" cy="5426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lvl="1" eaLnBrk="0" hangingPunct="0">
              <a:buFontTx/>
              <a:buChar char="•"/>
            </a:pPr>
            <a:endParaRPr lang="en-AU" altLang="en-NL" sz="2000" b="1"/>
          </a:p>
          <a:p>
            <a:pPr eaLnBrk="0" hangingPunct="0">
              <a:buFontTx/>
              <a:buChar char="•"/>
            </a:pPr>
            <a:r>
              <a:rPr lang="en-US" altLang="en-NL" sz="3000"/>
              <a:t> 	</a:t>
            </a:r>
            <a:r>
              <a:rPr lang="en-AU" altLang="en-NL" sz="3000"/>
              <a:t>The flavoring agent must be extracted from the </a:t>
            </a:r>
            <a:r>
              <a:rPr lang="en-US" altLang="en-NL" sz="3000"/>
              <a:t>		</a:t>
            </a:r>
            <a:r>
              <a:rPr lang="en-AU" altLang="en-NL" sz="3000"/>
              <a:t>natural substance, to use the essential oil as an </a:t>
            </a:r>
            <a:r>
              <a:rPr lang="en-US" altLang="en-NL" sz="3000"/>
              <a:t>		</a:t>
            </a:r>
            <a:r>
              <a:rPr lang="en-AU" altLang="en-NL" sz="3000"/>
              <a:t>ingredient. </a:t>
            </a:r>
            <a:endParaRPr lang="en-US" altLang="en-NL" sz="3000"/>
          </a:p>
          <a:p>
            <a:pPr eaLnBrk="0" hangingPunct="0">
              <a:buFontTx/>
              <a:buChar char="•"/>
            </a:pPr>
            <a:endParaRPr lang="en-US" altLang="en-NL" sz="3000"/>
          </a:p>
          <a:p>
            <a:pPr eaLnBrk="0" hangingPunct="0">
              <a:buFontTx/>
              <a:buChar char="•"/>
            </a:pPr>
            <a:r>
              <a:rPr lang="en-US" altLang="en-NL" sz="3000"/>
              <a:t> 	</a:t>
            </a:r>
            <a:r>
              <a:rPr lang="en-AU" altLang="en-NL" sz="3000"/>
              <a:t>There are four methods of extraction</a:t>
            </a:r>
            <a:r>
              <a:rPr lang="en-US" altLang="en-NL" sz="3000"/>
              <a:t>:</a:t>
            </a:r>
          </a:p>
          <a:p>
            <a:pPr eaLnBrk="0" hangingPunct="0"/>
            <a:r>
              <a:rPr lang="en-AU" altLang="en-NL" sz="3000"/>
              <a:t> </a:t>
            </a:r>
          </a:p>
          <a:p>
            <a:pPr lvl="3" eaLnBrk="0" hangingPunct="0">
              <a:buFont typeface="Wingdings" panose="05000000000000000000" pitchFamily="2" charset="2"/>
              <a:buChar char="ü"/>
            </a:pPr>
            <a:r>
              <a:rPr lang="en-AU" altLang="en-NL" sz="3000"/>
              <a:t>Pressure </a:t>
            </a:r>
          </a:p>
          <a:p>
            <a:pPr lvl="3" eaLnBrk="0" hangingPunct="0">
              <a:buFont typeface="Wingdings" panose="05000000000000000000" pitchFamily="2" charset="2"/>
              <a:buChar char="ü"/>
            </a:pPr>
            <a:r>
              <a:rPr lang="en-AU" altLang="en-NL" sz="3000"/>
              <a:t>Infusion </a:t>
            </a:r>
          </a:p>
          <a:p>
            <a:pPr lvl="3" eaLnBrk="0" hangingPunct="0">
              <a:buFont typeface="Wingdings" panose="05000000000000000000" pitchFamily="2" charset="2"/>
              <a:buChar char="ü"/>
            </a:pPr>
            <a:r>
              <a:rPr lang="en-AU" altLang="en-NL" sz="3000"/>
              <a:t>Maceration </a:t>
            </a:r>
          </a:p>
          <a:p>
            <a:pPr lvl="3" eaLnBrk="0" hangingPunct="0">
              <a:buFont typeface="Wingdings" panose="05000000000000000000" pitchFamily="2" charset="2"/>
              <a:buChar char="ü"/>
            </a:pPr>
            <a:r>
              <a:rPr lang="en-AU" altLang="en-NL" sz="3000"/>
              <a:t>Percolation</a:t>
            </a:r>
          </a:p>
          <a:p>
            <a:pPr eaLnBrk="0" hangingPunct="0"/>
            <a:endParaRPr lang="en-AU" altLang="en-NL" sz="3000"/>
          </a:p>
        </p:txBody>
      </p:sp>
      <p:sp>
        <p:nvSpPr>
          <p:cNvPr id="24579" name="Rectangle 3">
            <a:extLst>
              <a:ext uri="{FF2B5EF4-FFF2-40B4-BE49-F238E27FC236}">
                <a16:creationId xmlns:a16="http://schemas.microsoft.com/office/drawing/2014/main" id="{D3B17840-EA2C-4C83-999F-EB31E428C87F}"/>
              </a:ext>
            </a:extLst>
          </p:cNvPr>
          <p:cNvSpPr>
            <a:spLocks noChangeArrowheads="1"/>
          </p:cNvSpPr>
          <p:nvPr/>
        </p:nvSpPr>
        <p:spPr bwMode="auto">
          <a:xfrm>
            <a:off x="838200" y="0"/>
            <a:ext cx="7772400" cy="1143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488" tIns="44450" rIns="90488" bIns="44450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9144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1371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18288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0" hangingPunct="0"/>
            <a:r>
              <a:rPr lang="en-US" altLang="en-NL" sz="4400">
                <a:solidFill>
                  <a:schemeClr val="tx2"/>
                </a:solidFill>
              </a:rPr>
              <a:t>EXTRACTION</a:t>
            </a:r>
            <a:endParaRPr lang="en-AU" altLang="en-NL" sz="4400">
              <a:solidFill>
                <a:schemeClr val="tx2"/>
              </a:solidFill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>
            <a:extLst>
              <a:ext uri="{FF2B5EF4-FFF2-40B4-BE49-F238E27FC236}">
                <a16:creationId xmlns:a16="http://schemas.microsoft.com/office/drawing/2014/main" id="{4409FA3B-452A-484F-8D47-06C87C38EC5B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282700"/>
            <a:ext cx="9144000" cy="420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buFontTx/>
              <a:buChar char="•"/>
            </a:pPr>
            <a:endParaRPr lang="en-US" altLang="en-NL" sz="3000"/>
          </a:p>
          <a:p>
            <a:pPr>
              <a:buFontTx/>
              <a:buChar char="•"/>
            </a:pPr>
            <a:r>
              <a:rPr lang="en-US" altLang="en-NL" sz="3000"/>
              <a:t> 	</a:t>
            </a:r>
            <a:r>
              <a:rPr lang="en-AU" altLang="en-NL" sz="3000"/>
              <a:t>Agents like citrus fruits are pressed to extract the </a:t>
            </a:r>
            <a:r>
              <a:rPr lang="en-US" altLang="en-NL" sz="3000"/>
              <a:t>	</a:t>
            </a:r>
            <a:r>
              <a:rPr lang="en-AU" altLang="en-NL" sz="3000"/>
              <a:t>essential oils.</a:t>
            </a:r>
            <a:endParaRPr lang="en-US" altLang="en-NL" sz="3000"/>
          </a:p>
          <a:p>
            <a:pPr>
              <a:buFontTx/>
              <a:buChar char="•"/>
            </a:pPr>
            <a:endParaRPr lang="en-US" altLang="en-NL" sz="3000"/>
          </a:p>
          <a:p>
            <a:pPr>
              <a:buFontTx/>
              <a:buChar char="•"/>
            </a:pPr>
            <a:endParaRPr lang="en-US" altLang="en-NL" sz="3000"/>
          </a:p>
          <a:p>
            <a:pPr>
              <a:buFontTx/>
              <a:buChar char="•"/>
            </a:pPr>
            <a:r>
              <a:rPr lang="en-US" altLang="en-NL" sz="3000"/>
              <a:t> 	</a:t>
            </a:r>
            <a:r>
              <a:rPr lang="en-AU" altLang="en-NL" sz="3000"/>
              <a:t>This method is also used when the flavoring agents </a:t>
            </a:r>
            <a:r>
              <a:rPr lang="en-US" altLang="en-NL" sz="3000"/>
              <a:t>	</a:t>
            </a:r>
            <a:r>
              <a:rPr lang="en-AU" altLang="en-NL" sz="3000"/>
              <a:t>are seeds, barks etc. </a:t>
            </a:r>
          </a:p>
          <a:p>
            <a:pPr lvl="1" eaLnBrk="0" hangingPunct="0">
              <a:buFontTx/>
              <a:buChar char="•"/>
            </a:pPr>
            <a:endParaRPr lang="en-AU" altLang="en-NL" sz="3000"/>
          </a:p>
          <a:p>
            <a:pPr eaLnBrk="0" hangingPunct="0"/>
            <a:endParaRPr lang="en-AU" altLang="en-NL" sz="3000"/>
          </a:p>
        </p:txBody>
      </p:sp>
      <p:sp>
        <p:nvSpPr>
          <p:cNvPr id="25603" name="Rectangle 3">
            <a:extLst>
              <a:ext uri="{FF2B5EF4-FFF2-40B4-BE49-F238E27FC236}">
                <a16:creationId xmlns:a16="http://schemas.microsoft.com/office/drawing/2014/main" id="{56842A23-F963-4AD7-9464-47CBB7BEA401}"/>
              </a:ext>
            </a:extLst>
          </p:cNvPr>
          <p:cNvSpPr>
            <a:spLocks noChangeArrowheads="1"/>
          </p:cNvSpPr>
          <p:nvPr/>
        </p:nvSpPr>
        <p:spPr bwMode="auto">
          <a:xfrm>
            <a:off x="838200" y="0"/>
            <a:ext cx="7772400" cy="1143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488" tIns="44450" rIns="90488" bIns="44450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9144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1371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18288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lvl="1" algn="ctr" eaLnBrk="0" hangingPunct="0"/>
            <a:r>
              <a:rPr lang="en-US" altLang="en-NL" sz="4400">
                <a:solidFill>
                  <a:schemeClr val="tx2"/>
                </a:solidFill>
              </a:rPr>
              <a:t>PRESSURE</a:t>
            </a:r>
            <a:endParaRPr lang="en-AU" altLang="en-NL" sz="4400">
              <a:solidFill>
                <a:schemeClr val="tx2"/>
              </a:solidFill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>
            <a:extLst>
              <a:ext uri="{FF2B5EF4-FFF2-40B4-BE49-F238E27FC236}">
                <a16:creationId xmlns:a16="http://schemas.microsoft.com/office/drawing/2014/main" id="{40DBB8D2-16D0-434E-BC09-3EB278A78880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282700"/>
            <a:ext cx="9144000" cy="420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altLang="en-NL" sz="3000"/>
              <a:t> 	</a:t>
            </a:r>
          </a:p>
          <a:p>
            <a:pPr>
              <a:buFontTx/>
              <a:buChar char="•"/>
            </a:pPr>
            <a:r>
              <a:rPr lang="en-US" altLang="en-NL" sz="3000"/>
              <a:t> 	</a:t>
            </a:r>
            <a:r>
              <a:rPr lang="en-AU" altLang="en-NL" sz="3000"/>
              <a:t>The fruit is crushed and steeped in hot water until </a:t>
            </a:r>
            <a:r>
              <a:rPr lang="en-US" altLang="en-NL" sz="3000"/>
              <a:t>	</a:t>
            </a:r>
            <a:r>
              <a:rPr lang="en-AU" altLang="en-NL" sz="3000"/>
              <a:t>the water absorbs the flavour</a:t>
            </a:r>
            <a:r>
              <a:rPr lang="en-US" altLang="en-NL" sz="3000"/>
              <a:t>.</a:t>
            </a:r>
          </a:p>
          <a:p>
            <a:r>
              <a:rPr lang="en-US" altLang="en-NL" sz="3000"/>
              <a:t> 	</a:t>
            </a:r>
          </a:p>
          <a:p>
            <a:pPr>
              <a:buFontTx/>
              <a:buChar char="•"/>
            </a:pPr>
            <a:r>
              <a:rPr lang="en-US" altLang="en-NL" sz="3000"/>
              <a:t> 	</a:t>
            </a:r>
            <a:r>
              <a:rPr lang="en-AU" altLang="en-NL" sz="3000"/>
              <a:t>The liquid is then drawn off and allowed to settle. </a:t>
            </a:r>
            <a:endParaRPr lang="en-US" altLang="en-NL" sz="3000"/>
          </a:p>
          <a:p>
            <a:r>
              <a:rPr lang="en-US" altLang="en-NL" sz="3000"/>
              <a:t> 	</a:t>
            </a:r>
          </a:p>
          <a:p>
            <a:pPr>
              <a:buFontTx/>
              <a:buChar char="•"/>
            </a:pPr>
            <a:r>
              <a:rPr lang="en-US" altLang="en-NL" sz="3000"/>
              <a:t> 	</a:t>
            </a:r>
            <a:r>
              <a:rPr lang="en-AU" altLang="en-NL" sz="3000"/>
              <a:t>It is then filtered. </a:t>
            </a:r>
            <a:br>
              <a:rPr lang="en-AU" altLang="en-NL" sz="3000"/>
            </a:br>
            <a:endParaRPr lang="en-AU" altLang="en-NL" sz="3000"/>
          </a:p>
          <a:p>
            <a:pPr eaLnBrk="0" hangingPunct="0"/>
            <a:endParaRPr lang="en-AU" altLang="en-NL" sz="3000"/>
          </a:p>
        </p:txBody>
      </p:sp>
      <p:sp>
        <p:nvSpPr>
          <p:cNvPr id="44035" name="Rectangle 3">
            <a:extLst>
              <a:ext uri="{FF2B5EF4-FFF2-40B4-BE49-F238E27FC236}">
                <a16:creationId xmlns:a16="http://schemas.microsoft.com/office/drawing/2014/main" id="{DD10B86F-B378-4EEB-AD9F-72E40EA20E98}"/>
              </a:ext>
            </a:extLst>
          </p:cNvPr>
          <p:cNvSpPr>
            <a:spLocks noChangeArrowheads="1"/>
          </p:cNvSpPr>
          <p:nvPr/>
        </p:nvSpPr>
        <p:spPr bwMode="auto">
          <a:xfrm>
            <a:off x="838200" y="0"/>
            <a:ext cx="7772400" cy="1143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488" tIns="44450" rIns="90488" bIns="44450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9144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1371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18288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lvl="1" algn="ctr" eaLnBrk="0" hangingPunct="0"/>
            <a:r>
              <a:rPr lang="en-US" altLang="en-NL" sz="4400">
                <a:solidFill>
                  <a:schemeClr val="tx2"/>
                </a:solidFill>
              </a:rPr>
              <a:t>INFUSION</a:t>
            </a:r>
            <a:endParaRPr lang="en-AU" altLang="en-NL" sz="4400">
              <a:solidFill>
                <a:schemeClr val="tx2"/>
              </a:solidFill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>
            <a:extLst>
              <a:ext uri="{FF2B5EF4-FFF2-40B4-BE49-F238E27FC236}">
                <a16:creationId xmlns:a16="http://schemas.microsoft.com/office/drawing/2014/main" id="{641A8FA6-A7C3-4141-8A9B-73C74F42082D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647825"/>
            <a:ext cx="9144000" cy="2835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buFontTx/>
              <a:buChar char="•"/>
            </a:pPr>
            <a:r>
              <a:rPr lang="en-US" altLang="en-NL" sz="3000"/>
              <a:t> 	</a:t>
            </a:r>
            <a:r>
              <a:rPr lang="en-AU" altLang="en-NL" sz="3000"/>
              <a:t>The crushed fruit is steeped in cold spirit.</a:t>
            </a:r>
            <a:endParaRPr lang="en-US" altLang="en-NL" sz="3000"/>
          </a:p>
          <a:p>
            <a:pPr>
              <a:buFontTx/>
              <a:buChar char="•"/>
            </a:pPr>
            <a:endParaRPr lang="en-US" altLang="en-NL" sz="3000"/>
          </a:p>
          <a:p>
            <a:pPr>
              <a:buFontTx/>
              <a:buChar char="•"/>
            </a:pPr>
            <a:endParaRPr lang="en-US" altLang="en-NL" sz="3000"/>
          </a:p>
          <a:p>
            <a:pPr>
              <a:buFontTx/>
              <a:buChar char="•"/>
            </a:pPr>
            <a:r>
              <a:rPr lang="en-US" altLang="en-NL" sz="3000"/>
              <a:t> 	</a:t>
            </a:r>
            <a:r>
              <a:rPr lang="en-AU" altLang="en-NL" sz="3000"/>
              <a:t>It is a high proof alcohol to extract </a:t>
            </a:r>
            <a:r>
              <a:rPr lang="en-US" altLang="en-NL" sz="3000"/>
              <a:t>	</a:t>
            </a:r>
            <a:r>
              <a:rPr lang="en-AU" altLang="en-NL" sz="3000"/>
              <a:t>flavours. </a:t>
            </a:r>
          </a:p>
          <a:p>
            <a:pPr lvl="1" eaLnBrk="0" hangingPunct="0">
              <a:buFontTx/>
              <a:buChar char="•"/>
            </a:pPr>
            <a:endParaRPr lang="en-AU" altLang="en-NL" sz="3000" b="1"/>
          </a:p>
          <a:p>
            <a:pPr eaLnBrk="0" hangingPunct="0"/>
            <a:endParaRPr lang="en-AU" altLang="en-NL" sz="3000"/>
          </a:p>
        </p:txBody>
      </p:sp>
      <p:sp>
        <p:nvSpPr>
          <p:cNvPr id="27651" name="Rectangle 3">
            <a:extLst>
              <a:ext uri="{FF2B5EF4-FFF2-40B4-BE49-F238E27FC236}">
                <a16:creationId xmlns:a16="http://schemas.microsoft.com/office/drawing/2014/main" id="{38FD2497-53D9-4917-8A3C-C215252C7162}"/>
              </a:ext>
            </a:extLst>
          </p:cNvPr>
          <p:cNvSpPr>
            <a:spLocks noChangeArrowheads="1"/>
          </p:cNvSpPr>
          <p:nvPr/>
        </p:nvSpPr>
        <p:spPr bwMode="auto">
          <a:xfrm>
            <a:off x="838200" y="0"/>
            <a:ext cx="7772400" cy="1143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488" tIns="44450" rIns="90488" bIns="44450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9144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1371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18288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0" hangingPunct="0"/>
            <a:r>
              <a:rPr lang="en-US" altLang="en-NL" sz="4400">
                <a:solidFill>
                  <a:schemeClr val="tx2"/>
                </a:solidFill>
              </a:rPr>
              <a:t>MACERATION</a:t>
            </a:r>
            <a:endParaRPr lang="en-AU" altLang="en-NL" sz="4400">
              <a:solidFill>
                <a:schemeClr val="tx2"/>
              </a:solidFill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>
            <a:extLst>
              <a:ext uri="{FF2B5EF4-FFF2-40B4-BE49-F238E27FC236}">
                <a16:creationId xmlns:a16="http://schemas.microsoft.com/office/drawing/2014/main" id="{12B1ABC3-6BEE-4D54-B68A-08EF08367AF9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647825"/>
            <a:ext cx="9144000" cy="3200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buFontTx/>
              <a:buChar char="•"/>
            </a:pPr>
            <a:r>
              <a:rPr lang="en-US" altLang="en-NL" sz="3000"/>
              <a:t> 	</a:t>
            </a:r>
            <a:r>
              <a:rPr lang="en-AU" altLang="en-NL" sz="3000"/>
              <a:t>The flavour material, usually leaves or herbs are </a:t>
            </a:r>
            <a:r>
              <a:rPr lang="en-US" altLang="en-NL" sz="3000"/>
              <a:t>	</a:t>
            </a:r>
            <a:r>
              <a:rPr lang="en-AU" altLang="en-NL" sz="3000"/>
              <a:t>placed in the upper part of the percolation apparatus.</a:t>
            </a:r>
            <a:endParaRPr lang="en-US" altLang="en-NL" sz="3000"/>
          </a:p>
          <a:p>
            <a:pPr>
              <a:buFontTx/>
              <a:buChar char="•"/>
            </a:pPr>
            <a:endParaRPr lang="en-US" altLang="en-NL" sz="3000"/>
          </a:p>
          <a:p>
            <a:pPr>
              <a:buFontTx/>
              <a:buChar char="•"/>
            </a:pPr>
            <a:endParaRPr lang="en-US" altLang="en-NL" sz="3000"/>
          </a:p>
          <a:p>
            <a:pPr>
              <a:buFontTx/>
              <a:buChar char="•"/>
            </a:pPr>
            <a:r>
              <a:rPr lang="en-US" altLang="en-NL" sz="3000"/>
              <a:t> 	</a:t>
            </a:r>
            <a:r>
              <a:rPr lang="en-AU" altLang="en-NL" sz="3000"/>
              <a:t>A high proof spirit is pumped up and allowed to </a:t>
            </a:r>
            <a:r>
              <a:rPr lang="en-US" altLang="en-NL" sz="3000"/>
              <a:t>	</a:t>
            </a:r>
            <a:r>
              <a:rPr lang="en-AU" altLang="en-NL" sz="3000"/>
              <a:t>drip down through it.</a:t>
            </a:r>
            <a:r>
              <a:rPr lang="en-AU" altLang="en-NL"/>
              <a:t> </a:t>
            </a:r>
          </a:p>
          <a:p>
            <a:pPr eaLnBrk="0" hangingPunct="0"/>
            <a:endParaRPr lang="en-AU" altLang="en-NL"/>
          </a:p>
        </p:txBody>
      </p:sp>
      <p:sp>
        <p:nvSpPr>
          <p:cNvPr id="45059" name="Rectangle 3">
            <a:extLst>
              <a:ext uri="{FF2B5EF4-FFF2-40B4-BE49-F238E27FC236}">
                <a16:creationId xmlns:a16="http://schemas.microsoft.com/office/drawing/2014/main" id="{3640B260-A94B-441D-B787-C31A180A7F3E}"/>
              </a:ext>
            </a:extLst>
          </p:cNvPr>
          <p:cNvSpPr>
            <a:spLocks noChangeArrowheads="1"/>
          </p:cNvSpPr>
          <p:nvPr/>
        </p:nvSpPr>
        <p:spPr bwMode="auto">
          <a:xfrm>
            <a:off x="838200" y="0"/>
            <a:ext cx="7772400" cy="1143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488" tIns="44450" rIns="90488" bIns="44450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9144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1371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18288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0" hangingPunct="0"/>
            <a:r>
              <a:rPr lang="en-US" altLang="en-NL" sz="4400">
                <a:solidFill>
                  <a:schemeClr val="tx2"/>
                </a:solidFill>
              </a:rPr>
              <a:t>PERCOLATION</a:t>
            </a:r>
            <a:endParaRPr lang="en-AU" altLang="en-NL" sz="4400">
              <a:solidFill>
                <a:schemeClr val="tx2"/>
              </a:solidFill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>
            <a:extLst>
              <a:ext uri="{FF2B5EF4-FFF2-40B4-BE49-F238E27FC236}">
                <a16:creationId xmlns:a16="http://schemas.microsoft.com/office/drawing/2014/main" id="{4FA0555F-ADEA-43BE-88C8-19CAAB914A30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066800"/>
            <a:ext cx="9144000" cy="420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lvl="1" eaLnBrk="0" hangingPunct="0"/>
            <a:r>
              <a:rPr lang="en-US" altLang="en-NL" sz="3000"/>
              <a:t> 	</a:t>
            </a:r>
          </a:p>
          <a:p>
            <a:pPr lvl="1" eaLnBrk="0" hangingPunct="0">
              <a:buFontTx/>
              <a:buChar char="•"/>
            </a:pPr>
            <a:r>
              <a:rPr lang="en-US" altLang="en-NL" sz="3000"/>
              <a:t> 	</a:t>
            </a:r>
            <a:r>
              <a:rPr lang="en-AU" altLang="en-NL" sz="3000"/>
              <a:t>The natural products are steeped in the alcohol until </a:t>
            </a:r>
            <a:r>
              <a:rPr lang="en-US" altLang="en-NL" sz="3000"/>
              <a:t>	</a:t>
            </a:r>
            <a:r>
              <a:rPr lang="en-AU" altLang="en-NL" sz="3000"/>
              <a:t>it is well impregnated with flavour. </a:t>
            </a:r>
          </a:p>
          <a:p>
            <a:pPr lvl="1" eaLnBrk="0" hangingPunct="0">
              <a:buFontTx/>
              <a:buChar char="•"/>
            </a:pPr>
            <a:endParaRPr lang="en-AU" altLang="en-NL" sz="3000"/>
          </a:p>
          <a:p>
            <a:pPr lvl="1" eaLnBrk="0" hangingPunct="0">
              <a:buFontTx/>
              <a:buChar char="•"/>
            </a:pPr>
            <a:r>
              <a:rPr lang="en-US" altLang="en-NL" sz="3000"/>
              <a:t> 	</a:t>
            </a:r>
            <a:r>
              <a:rPr lang="en-AU" altLang="en-NL" sz="3000"/>
              <a:t>It is then distilled to protect </a:t>
            </a:r>
            <a:r>
              <a:rPr lang="en-US" altLang="en-NL" sz="3000"/>
              <a:t>	</a:t>
            </a:r>
            <a:r>
              <a:rPr lang="en-AU" altLang="en-NL" sz="3000"/>
              <a:t>the delicate essences. </a:t>
            </a:r>
          </a:p>
          <a:p>
            <a:pPr lvl="1" eaLnBrk="0" hangingPunct="0">
              <a:buFontTx/>
              <a:buChar char="•"/>
            </a:pPr>
            <a:endParaRPr lang="en-AU" altLang="en-NL" sz="3000"/>
          </a:p>
          <a:p>
            <a:pPr lvl="1" eaLnBrk="0" hangingPunct="0">
              <a:buFontTx/>
              <a:buChar char="•"/>
            </a:pPr>
            <a:r>
              <a:rPr lang="en-US" altLang="en-NL" sz="3000"/>
              <a:t>  	</a:t>
            </a:r>
            <a:r>
              <a:rPr lang="en-AU" altLang="en-NL" sz="3000"/>
              <a:t>Further purified by rectification to remove </a:t>
            </a:r>
            <a:r>
              <a:rPr lang="en-US" altLang="en-NL" sz="3000"/>
              <a:t>		</a:t>
            </a:r>
            <a:r>
              <a:rPr lang="en-AU" altLang="en-NL" sz="3000"/>
              <a:t>impurities.</a:t>
            </a:r>
          </a:p>
          <a:p>
            <a:pPr eaLnBrk="0" hangingPunct="0"/>
            <a:endParaRPr lang="en-AU" altLang="en-NL" sz="3000"/>
          </a:p>
        </p:txBody>
      </p:sp>
      <p:sp>
        <p:nvSpPr>
          <p:cNvPr id="28675" name="Rectangle 3">
            <a:extLst>
              <a:ext uri="{FF2B5EF4-FFF2-40B4-BE49-F238E27FC236}">
                <a16:creationId xmlns:a16="http://schemas.microsoft.com/office/drawing/2014/main" id="{6284756D-0173-477D-91F3-6767948D1736}"/>
              </a:ext>
            </a:extLst>
          </p:cNvPr>
          <p:cNvSpPr>
            <a:spLocks noChangeArrowheads="1"/>
          </p:cNvSpPr>
          <p:nvPr/>
        </p:nvSpPr>
        <p:spPr bwMode="auto">
          <a:xfrm>
            <a:off x="838200" y="0"/>
            <a:ext cx="7772400" cy="1143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488" tIns="44450" rIns="90488" bIns="44450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9144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1371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18288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0" hangingPunct="0"/>
            <a:r>
              <a:rPr lang="en-US" altLang="en-NL" sz="4400">
                <a:solidFill>
                  <a:schemeClr val="tx2"/>
                </a:solidFill>
              </a:rPr>
              <a:t>DISTILLATION</a:t>
            </a:r>
            <a:endParaRPr lang="en-AU" altLang="en-NL" sz="4400">
              <a:solidFill>
                <a:schemeClr val="tx2"/>
              </a:solidFill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>
            <a:extLst>
              <a:ext uri="{FF2B5EF4-FFF2-40B4-BE49-F238E27FC236}">
                <a16:creationId xmlns:a16="http://schemas.microsoft.com/office/drawing/2014/main" id="{3AB69B71-E92D-4376-9B3F-168A6A290006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447800"/>
            <a:ext cx="9144000" cy="3292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lvl="1" eaLnBrk="0" hangingPunct="0">
              <a:buFontTx/>
              <a:buChar char="•"/>
            </a:pPr>
            <a:r>
              <a:rPr lang="en-US" altLang="en-NL" sz="3000"/>
              <a:t> 	</a:t>
            </a:r>
            <a:r>
              <a:rPr lang="en-AU" altLang="en-NL" sz="3000"/>
              <a:t>Once the ingredients have been assembled the </a:t>
            </a:r>
            <a:r>
              <a:rPr lang="en-US" altLang="en-NL" sz="3000"/>
              <a:t>		</a:t>
            </a:r>
            <a:r>
              <a:rPr lang="en-AU" altLang="en-NL" sz="3000"/>
              <a:t>compounder blends them in strict sequence.</a:t>
            </a:r>
            <a:endParaRPr lang="en-US" altLang="en-NL" sz="3000"/>
          </a:p>
          <a:p>
            <a:pPr lvl="1" eaLnBrk="0" hangingPunct="0">
              <a:buFontTx/>
              <a:buChar char="•"/>
            </a:pPr>
            <a:endParaRPr lang="en-AU" altLang="en-NL" sz="3000"/>
          </a:p>
          <a:p>
            <a:pPr lvl="1" eaLnBrk="0" hangingPunct="0">
              <a:buFontTx/>
              <a:buChar char="•"/>
            </a:pPr>
            <a:endParaRPr lang="en-AU" altLang="en-NL" sz="3000"/>
          </a:p>
          <a:p>
            <a:pPr lvl="1" eaLnBrk="0" hangingPunct="0">
              <a:buFontTx/>
              <a:buChar char="•"/>
            </a:pPr>
            <a:r>
              <a:rPr lang="en-US" altLang="en-NL" sz="3000"/>
              <a:t> 	</a:t>
            </a:r>
            <a:r>
              <a:rPr lang="en-AU" altLang="en-NL" sz="3000"/>
              <a:t>Most liqueur companies keep this sequence and the </a:t>
            </a:r>
            <a:r>
              <a:rPr lang="en-US" altLang="en-NL" sz="3000"/>
              <a:t>	</a:t>
            </a:r>
            <a:r>
              <a:rPr lang="en-AU" altLang="en-NL" sz="3000"/>
              <a:t>recipes strictly guarded secrets. </a:t>
            </a:r>
          </a:p>
          <a:p>
            <a:pPr eaLnBrk="0" hangingPunct="0"/>
            <a:endParaRPr lang="en-AU" altLang="en-NL" sz="3000"/>
          </a:p>
        </p:txBody>
      </p:sp>
      <p:sp>
        <p:nvSpPr>
          <p:cNvPr id="29699" name="Rectangle 3">
            <a:extLst>
              <a:ext uri="{FF2B5EF4-FFF2-40B4-BE49-F238E27FC236}">
                <a16:creationId xmlns:a16="http://schemas.microsoft.com/office/drawing/2014/main" id="{F5DA667C-5F54-4054-87AA-26262683852B}"/>
              </a:ext>
            </a:extLst>
          </p:cNvPr>
          <p:cNvSpPr>
            <a:spLocks noChangeArrowheads="1"/>
          </p:cNvSpPr>
          <p:nvPr/>
        </p:nvSpPr>
        <p:spPr bwMode="auto">
          <a:xfrm>
            <a:off x="838200" y="0"/>
            <a:ext cx="7772400" cy="1143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488" tIns="44450" rIns="90488" bIns="44450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9144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1371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18288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0" hangingPunct="0"/>
            <a:r>
              <a:rPr lang="en-US" altLang="en-NL" sz="4400">
                <a:solidFill>
                  <a:schemeClr val="tx2"/>
                </a:solidFill>
              </a:rPr>
              <a:t>COMPOUNDING</a:t>
            </a:r>
            <a:endParaRPr lang="en-AU" altLang="en-NL" sz="4400">
              <a:solidFill>
                <a:schemeClr val="tx2"/>
              </a:solidFill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>
            <a:extLst>
              <a:ext uri="{FF2B5EF4-FFF2-40B4-BE49-F238E27FC236}">
                <a16:creationId xmlns:a16="http://schemas.microsoft.com/office/drawing/2014/main" id="{2760932B-BCB4-45F8-A81F-6009B75AA056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838200"/>
            <a:ext cx="9144000" cy="6400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lvl="1" eaLnBrk="0" hangingPunct="0"/>
            <a:r>
              <a:rPr lang="en-US" altLang="en-NL" sz="3000"/>
              <a:t> 	</a:t>
            </a:r>
          </a:p>
          <a:p>
            <a:pPr lvl="1" eaLnBrk="0" hangingPunct="0">
              <a:buFontTx/>
              <a:buChar char="•"/>
            </a:pPr>
            <a:r>
              <a:rPr lang="en-US" altLang="en-NL" sz="3000"/>
              <a:t> 	</a:t>
            </a:r>
            <a:r>
              <a:rPr lang="en-AU" altLang="en-NL" sz="3000"/>
              <a:t>The finest liqueurs are matured in oak casks which </a:t>
            </a:r>
            <a:r>
              <a:rPr lang="en-US" altLang="en-NL" sz="3000"/>
              <a:t>	</a:t>
            </a:r>
            <a:r>
              <a:rPr lang="en-AU" altLang="en-NL" sz="3000"/>
              <a:t>aid in mellowing the liquid. </a:t>
            </a:r>
            <a:endParaRPr lang="en-US" altLang="en-NL" sz="3000"/>
          </a:p>
          <a:p>
            <a:pPr lvl="1" eaLnBrk="0" hangingPunct="0">
              <a:buFontTx/>
              <a:buChar char="•"/>
            </a:pPr>
            <a:endParaRPr lang="en-AU" altLang="en-NL" sz="3000"/>
          </a:p>
          <a:p>
            <a:pPr lvl="1" eaLnBrk="0" hangingPunct="0"/>
            <a:r>
              <a:rPr lang="en-US" altLang="en-NL" sz="3000" b="1"/>
              <a:t>Finings </a:t>
            </a:r>
            <a:endParaRPr lang="en-AU" altLang="en-NL" sz="3000" b="1"/>
          </a:p>
          <a:p>
            <a:pPr lvl="1" eaLnBrk="0" hangingPunct="0">
              <a:buFontTx/>
              <a:buChar char="•"/>
            </a:pPr>
            <a:r>
              <a:rPr lang="en-US" altLang="en-NL" sz="3000"/>
              <a:t> 	</a:t>
            </a:r>
            <a:r>
              <a:rPr lang="en-AU" altLang="en-NL" sz="3000"/>
              <a:t>Vegetable matter suspended in the liquid is removed </a:t>
            </a:r>
            <a:r>
              <a:rPr lang="en-US" altLang="en-NL" sz="3000"/>
              <a:t>	</a:t>
            </a:r>
            <a:r>
              <a:rPr lang="en-AU" altLang="en-NL" sz="3000"/>
              <a:t>in a procedure similar to fining wines. </a:t>
            </a:r>
          </a:p>
          <a:p>
            <a:pPr lvl="1" eaLnBrk="0" hangingPunct="0">
              <a:buFontTx/>
              <a:buChar char="•"/>
            </a:pPr>
            <a:endParaRPr lang="en-US" altLang="en-NL" sz="3000"/>
          </a:p>
          <a:p>
            <a:pPr lvl="1" eaLnBrk="0" hangingPunct="0"/>
            <a:r>
              <a:rPr lang="en-AU" altLang="en-NL" sz="3000" b="1" u="sng"/>
              <a:t>Addition of sugar syrups </a:t>
            </a:r>
          </a:p>
          <a:p>
            <a:pPr lvl="1" eaLnBrk="0" hangingPunct="0">
              <a:buFontTx/>
              <a:buChar char="•"/>
            </a:pPr>
            <a:endParaRPr lang="en-AU" altLang="en-NL" sz="3000" b="1" u="sng"/>
          </a:p>
          <a:p>
            <a:pPr lvl="1" eaLnBrk="0" hangingPunct="0">
              <a:buFontTx/>
              <a:buChar char="•"/>
            </a:pPr>
            <a:r>
              <a:rPr lang="en-US" altLang="en-NL" sz="3000"/>
              <a:t> 	</a:t>
            </a:r>
            <a:r>
              <a:rPr lang="en-AU" altLang="en-NL" sz="3000"/>
              <a:t>Sugar syrup is added to ensure desired level of </a:t>
            </a:r>
            <a:r>
              <a:rPr lang="en-US" altLang="en-NL" sz="3000"/>
              <a:t>		</a:t>
            </a:r>
            <a:r>
              <a:rPr lang="en-AU" altLang="en-NL" sz="3000"/>
              <a:t>sweetness- sometimes the liqueur is topped with </a:t>
            </a:r>
            <a:r>
              <a:rPr lang="en-US" altLang="en-NL" sz="3000"/>
              <a:t>	</a:t>
            </a:r>
            <a:r>
              <a:rPr lang="en-AU" altLang="en-NL" sz="3000"/>
              <a:t>spirit to bring it to correct alcoholic strength</a:t>
            </a:r>
            <a:r>
              <a:rPr lang="en-AU" altLang="en-NL" sz="2000" b="1"/>
              <a:t> </a:t>
            </a:r>
          </a:p>
          <a:p>
            <a:pPr eaLnBrk="0" hangingPunct="0"/>
            <a:endParaRPr lang="en-AU" altLang="en-NL"/>
          </a:p>
        </p:txBody>
      </p:sp>
      <p:sp>
        <p:nvSpPr>
          <p:cNvPr id="30728" name="Rectangle 8">
            <a:extLst>
              <a:ext uri="{FF2B5EF4-FFF2-40B4-BE49-F238E27FC236}">
                <a16:creationId xmlns:a16="http://schemas.microsoft.com/office/drawing/2014/main" id="{4CCFB28B-99E5-45F8-A980-A4A4F7480617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5837238"/>
            <a:ext cx="9144000" cy="1187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br>
              <a:rPr lang="en-AU" altLang="en-NL"/>
            </a:br>
            <a:endParaRPr lang="en-AU" altLang="en-NL"/>
          </a:p>
          <a:p>
            <a:pPr eaLnBrk="0" hangingPunct="0"/>
            <a:endParaRPr lang="en-AU" altLang="en-NL"/>
          </a:p>
        </p:txBody>
      </p:sp>
      <p:sp>
        <p:nvSpPr>
          <p:cNvPr id="30729" name="Rectangle 9">
            <a:extLst>
              <a:ext uri="{FF2B5EF4-FFF2-40B4-BE49-F238E27FC236}">
                <a16:creationId xmlns:a16="http://schemas.microsoft.com/office/drawing/2014/main" id="{48F56B75-3FE1-401D-99CF-C256912AA4E7}"/>
              </a:ext>
            </a:extLst>
          </p:cNvPr>
          <p:cNvSpPr>
            <a:spLocks noChangeArrowheads="1"/>
          </p:cNvSpPr>
          <p:nvPr/>
        </p:nvSpPr>
        <p:spPr bwMode="auto">
          <a:xfrm>
            <a:off x="838200" y="0"/>
            <a:ext cx="7772400" cy="9906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488" tIns="44450" rIns="90488" bIns="44450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9144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1371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18288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0" hangingPunct="0"/>
            <a:r>
              <a:rPr lang="en-US" altLang="en-NL" sz="4000">
                <a:solidFill>
                  <a:schemeClr val="tx2"/>
                </a:solidFill>
              </a:rPr>
              <a:t>FINAL PROCESS</a:t>
            </a:r>
            <a:endParaRPr lang="en-AU" altLang="en-NL" sz="4000">
              <a:solidFill>
                <a:schemeClr val="tx2"/>
              </a:solidFill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>
            <a:extLst>
              <a:ext uri="{FF2B5EF4-FFF2-40B4-BE49-F238E27FC236}">
                <a16:creationId xmlns:a16="http://schemas.microsoft.com/office/drawing/2014/main" id="{CB80EEE1-BDC8-4DE6-B42B-14927C17D068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822325"/>
            <a:ext cx="9372600" cy="6035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buFontTx/>
              <a:buChar char="•"/>
            </a:pPr>
            <a:r>
              <a:rPr lang="en-US" altLang="en-NL" sz="3000"/>
              <a:t> 	</a:t>
            </a:r>
            <a:r>
              <a:rPr lang="en-AU" altLang="en-NL" sz="3000"/>
              <a:t>Original Absinthe was first created in 1792 as a </a:t>
            </a:r>
            <a:r>
              <a:rPr lang="en-US" altLang="en-NL" sz="3000"/>
              <a:t>		</a:t>
            </a:r>
            <a:r>
              <a:rPr lang="en-AU" altLang="en-NL" sz="3000"/>
              <a:t>medicine to treat malaria. </a:t>
            </a:r>
            <a:endParaRPr lang="en-US" altLang="en-NL" sz="3000"/>
          </a:p>
          <a:p>
            <a:pPr>
              <a:buFontTx/>
              <a:buChar char="•"/>
            </a:pPr>
            <a:endParaRPr lang="en-US" altLang="en-NL" sz="3000"/>
          </a:p>
          <a:p>
            <a:pPr>
              <a:buFontTx/>
              <a:buChar char="•"/>
            </a:pPr>
            <a:r>
              <a:rPr lang="en-US" altLang="en-NL" sz="3000"/>
              <a:t>  	</a:t>
            </a:r>
            <a:r>
              <a:rPr lang="en-AU" altLang="en-NL" sz="3000"/>
              <a:t>The essential flavouring came from the bitter root of </a:t>
            </a:r>
            <a:r>
              <a:rPr lang="en-US" altLang="en-NL" sz="3000"/>
              <a:t>		</a:t>
            </a:r>
            <a:r>
              <a:rPr lang="en-AU" altLang="en-NL" sz="3000"/>
              <a:t>the “wormwood” plant</a:t>
            </a:r>
            <a:r>
              <a:rPr lang="en-US" altLang="en-NL" sz="3000"/>
              <a:t> however, </a:t>
            </a:r>
            <a:r>
              <a:rPr lang="en-AU" altLang="en-NL" sz="3000"/>
              <a:t>manufacturers </a:t>
            </a:r>
            <a:r>
              <a:rPr lang="en-US" altLang="en-NL" sz="3000"/>
              <a:t>		</a:t>
            </a:r>
            <a:r>
              <a:rPr lang="en-AU" altLang="en-NL" sz="3000"/>
              <a:t>substituted aniseed for the original </a:t>
            </a:r>
            <a:r>
              <a:rPr lang="en-US" altLang="en-NL" sz="3000"/>
              <a:t>	</a:t>
            </a:r>
            <a:r>
              <a:rPr lang="en-AU" altLang="en-NL" sz="3000"/>
              <a:t>flavouring due </a:t>
            </a:r>
            <a:r>
              <a:rPr lang="en-US" altLang="en-NL" sz="3000"/>
              <a:t>		</a:t>
            </a:r>
            <a:r>
              <a:rPr lang="en-AU" altLang="en-NL" sz="3000"/>
              <a:t>to narcotic effect of wormwood. </a:t>
            </a:r>
            <a:endParaRPr lang="en-US" altLang="en-NL" sz="3000"/>
          </a:p>
          <a:p>
            <a:pPr>
              <a:buFontTx/>
              <a:buChar char="•"/>
            </a:pPr>
            <a:endParaRPr lang="en-US" altLang="en-NL" sz="3000"/>
          </a:p>
          <a:p>
            <a:pPr>
              <a:buFontTx/>
              <a:buChar char="•"/>
            </a:pPr>
            <a:r>
              <a:rPr lang="en-US" altLang="en-NL" sz="3000"/>
              <a:t> 	</a:t>
            </a:r>
            <a:r>
              <a:rPr lang="en-AU" altLang="en-NL" sz="3000"/>
              <a:t>It is a very dry, bitter drink with high alcoholic </a:t>
            </a:r>
            <a:r>
              <a:rPr lang="en-US" altLang="en-NL" sz="3000"/>
              <a:t>			</a:t>
            </a:r>
            <a:r>
              <a:rPr lang="en-AU" altLang="en-NL" sz="3000"/>
              <a:t>content. </a:t>
            </a:r>
            <a:endParaRPr lang="en-US" altLang="en-NL" sz="3000"/>
          </a:p>
          <a:p>
            <a:pPr>
              <a:buFontTx/>
              <a:buChar char="•"/>
            </a:pPr>
            <a:endParaRPr lang="en-US" altLang="en-NL" sz="3000"/>
          </a:p>
          <a:p>
            <a:pPr>
              <a:buFontTx/>
              <a:buChar char="•"/>
            </a:pPr>
            <a:r>
              <a:rPr lang="en-US" altLang="en-NL" sz="3000"/>
              <a:t> 	</a:t>
            </a:r>
            <a:r>
              <a:rPr lang="en-AU" altLang="en-NL" sz="3000"/>
              <a:t>Anisette</a:t>
            </a:r>
            <a:r>
              <a:rPr lang="en-US" altLang="en-NL" sz="3000"/>
              <a:t> &amp;</a:t>
            </a:r>
            <a:r>
              <a:rPr lang="en-AU" altLang="en-NL" sz="3000"/>
              <a:t> Pernod</a:t>
            </a:r>
            <a:r>
              <a:rPr lang="en-US" altLang="en-NL" sz="3000"/>
              <a:t> </a:t>
            </a:r>
            <a:r>
              <a:rPr lang="en-AU" altLang="en-NL" sz="3000"/>
              <a:t>are all well known</a:t>
            </a:r>
            <a:r>
              <a:rPr lang="en-US" altLang="en-NL" sz="3000"/>
              <a:t> </a:t>
            </a:r>
            <a:r>
              <a:rPr lang="en-AU" altLang="en-NL" sz="3000"/>
              <a:t>substitutes. </a:t>
            </a:r>
          </a:p>
          <a:p>
            <a:pPr eaLnBrk="0" hangingPunct="0"/>
            <a:endParaRPr lang="en-AU" altLang="en-NL" sz="3000"/>
          </a:p>
        </p:txBody>
      </p:sp>
      <p:sp>
        <p:nvSpPr>
          <p:cNvPr id="32771" name="Rectangle 3">
            <a:extLst>
              <a:ext uri="{FF2B5EF4-FFF2-40B4-BE49-F238E27FC236}">
                <a16:creationId xmlns:a16="http://schemas.microsoft.com/office/drawing/2014/main" id="{4F0625F1-5FAC-47B0-B677-E7A4F32D7D3F}"/>
              </a:ext>
            </a:extLst>
          </p:cNvPr>
          <p:cNvSpPr>
            <a:spLocks noChangeArrowheads="1"/>
          </p:cNvSpPr>
          <p:nvPr/>
        </p:nvSpPr>
        <p:spPr bwMode="auto">
          <a:xfrm>
            <a:off x="838200" y="0"/>
            <a:ext cx="7772400" cy="762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488" tIns="44450" rIns="90488" bIns="44450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9144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1371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18288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0" hangingPunct="0"/>
            <a:endParaRPr lang="en-US" altLang="en-NL" sz="4000"/>
          </a:p>
          <a:p>
            <a:pPr algn="ctr" eaLnBrk="0" hangingPunct="0"/>
            <a:r>
              <a:rPr lang="en-AU" altLang="en-NL" sz="4000"/>
              <a:t>ABSINTHE </a:t>
            </a:r>
            <a:br>
              <a:rPr lang="en-AU" altLang="en-NL" sz="4000"/>
            </a:br>
            <a:endParaRPr lang="en-AU" altLang="en-NL" sz="400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>
            <a:extLst>
              <a:ext uri="{FF2B5EF4-FFF2-40B4-BE49-F238E27FC236}">
                <a16:creationId xmlns:a16="http://schemas.microsoft.com/office/drawing/2014/main" id="{20A9C0AD-2EF3-4756-AF65-1828874950C4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762000"/>
            <a:ext cx="9144000" cy="5029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altLang="en-NL"/>
              <a:t> 	</a:t>
            </a:r>
          </a:p>
          <a:p>
            <a:pPr>
              <a:buFontTx/>
              <a:buChar char="•"/>
            </a:pPr>
            <a:r>
              <a:rPr lang="en-US" altLang="en-NL"/>
              <a:t> 	</a:t>
            </a:r>
            <a:r>
              <a:rPr lang="en-AU" altLang="en-NL" sz="3000"/>
              <a:t>Made by a company founded in 1863 near the ruins </a:t>
            </a:r>
            <a:r>
              <a:rPr lang="en-US" altLang="en-NL" sz="3000"/>
              <a:t>	</a:t>
            </a:r>
            <a:r>
              <a:rPr lang="en-AU" altLang="en-NL" sz="3000"/>
              <a:t>of</a:t>
            </a:r>
            <a:r>
              <a:rPr lang="en-US" altLang="en-NL" sz="3000"/>
              <a:t> </a:t>
            </a:r>
            <a:r>
              <a:rPr lang="en-AU" altLang="en-NL" sz="3000"/>
              <a:t>Benedictine Abbey of Fecamp.</a:t>
            </a:r>
            <a:endParaRPr lang="en-US" altLang="en-NL" sz="3000"/>
          </a:p>
          <a:p>
            <a:r>
              <a:rPr lang="en-AU" altLang="en-NL" sz="3000"/>
              <a:t> </a:t>
            </a:r>
            <a:endParaRPr lang="en-US" altLang="en-NL" sz="3000"/>
          </a:p>
          <a:p>
            <a:pPr>
              <a:buFontTx/>
              <a:buChar char="•"/>
            </a:pPr>
            <a:r>
              <a:rPr lang="en-US" altLang="en-NL" sz="3000"/>
              <a:t> 	</a:t>
            </a:r>
            <a:r>
              <a:rPr lang="en-AU" altLang="en-NL" sz="3000"/>
              <a:t>Secret recipe includes cinnamon, cardamom, </a:t>
            </a:r>
            <a:r>
              <a:rPr lang="en-US" altLang="en-NL" sz="3000"/>
              <a:t>		</a:t>
            </a:r>
            <a:r>
              <a:rPr lang="en-AU" altLang="en-NL" sz="3000"/>
              <a:t>angelica,and seventeen other</a:t>
            </a:r>
            <a:r>
              <a:rPr lang="en-US" altLang="en-NL" sz="3000"/>
              <a:t> i</a:t>
            </a:r>
            <a:r>
              <a:rPr lang="en-AU" altLang="en-NL" sz="3000"/>
              <a:t>ngredients. </a:t>
            </a:r>
            <a:endParaRPr lang="en-US" altLang="en-NL" sz="3000"/>
          </a:p>
          <a:p>
            <a:r>
              <a:rPr lang="en-US" altLang="en-NL" sz="3000"/>
              <a:t> 	</a:t>
            </a:r>
          </a:p>
          <a:p>
            <a:pPr>
              <a:buFontTx/>
              <a:buChar char="•"/>
            </a:pPr>
            <a:r>
              <a:rPr lang="en-US" altLang="en-NL" sz="3000"/>
              <a:t> 	</a:t>
            </a:r>
            <a:r>
              <a:rPr lang="en-AU" altLang="en-NL" sz="3000"/>
              <a:t>The liqueur golden, highly aromatized and very </a:t>
            </a:r>
            <a:r>
              <a:rPr lang="en-US" altLang="en-NL" sz="3000"/>
              <a:t>	</a:t>
            </a:r>
            <a:r>
              <a:rPr lang="en-AU" altLang="en-NL" sz="3000"/>
              <a:t>sweet. </a:t>
            </a:r>
            <a:endParaRPr lang="en-US" altLang="en-NL" sz="3000"/>
          </a:p>
          <a:p>
            <a:pPr>
              <a:buFontTx/>
              <a:buChar char="•"/>
            </a:pPr>
            <a:endParaRPr lang="en-US" altLang="en-NL" sz="3000"/>
          </a:p>
          <a:p>
            <a:r>
              <a:rPr lang="en-US" altLang="en-NL" sz="3000"/>
              <a:t> 	</a:t>
            </a:r>
            <a:endParaRPr lang="en-AU" altLang="en-NL" sz="2800"/>
          </a:p>
        </p:txBody>
      </p:sp>
      <p:sp>
        <p:nvSpPr>
          <p:cNvPr id="33795" name="Rectangle 3">
            <a:extLst>
              <a:ext uri="{FF2B5EF4-FFF2-40B4-BE49-F238E27FC236}">
                <a16:creationId xmlns:a16="http://schemas.microsoft.com/office/drawing/2014/main" id="{EAE49D3D-9C34-4FDB-9F56-5C1049C081D3}"/>
              </a:ext>
            </a:extLst>
          </p:cNvPr>
          <p:cNvSpPr>
            <a:spLocks noChangeArrowheads="1"/>
          </p:cNvSpPr>
          <p:nvPr/>
        </p:nvSpPr>
        <p:spPr bwMode="auto">
          <a:xfrm>
            <a:off x="838200" y="0"/>
            <a:ext cx="7772400" cy="762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488" tIns="44450" rIns="90488" bIns="44450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9144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1371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18288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0" hangingPunct="0"/>
            <a:r>
              <a:rPr lang="en-US" altLang="en-NL" sz="4000"/>
              <a:t>BENEDICTINE</a:t>
            </a:r>
            <a:endParaRPr lang="en-AU" altLang="en-NL" sz="400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>
            <a:extLst>
              <a:ext uri="{FF2B5EF4-FFF2-40B4-BE49-F238E27FC236}">
                <a16:creationId xmlns:a16="http://schemas.microsoft.com/office/drawing/2014/main" id="{DE689F29-9A48-456F-957E-CF3F60C10C26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762000"/>
            <a:ext cx="9144000" cy="31702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altLang="en-NL"/>
              <a:t> 	</a:t>
            </a:r>
            <a:endParaRPr lang="en-US" altLang="en-NL" sz="3000"/>
          </a:p>
          <a:p>
            <a:pPr>
              <a:buFontTx/>
              <a:buChar char="•"/>
            </a:pPr>
            <a:r>
              <a:rPr lang="en-US" altLang="en-NL" sz="3000"/>
              <a:t> 	</a:t>
            </a:r>
            <a:r>
              <a:rPr lang="en-AU" altLang="en-NL" sz="3000"/>
              <a:t>D.O.M. Stands for - Deo Optimo Maximo - To God</a:t>
            </a:r>
            <a:r>
              <a:rPr lang="en-US" altLang="en-NL" sz="3000"/>
              <a:t>,</a:t>
            </a:r>
            <a:r>
              <a:rPr lang="en-AU" altLang="en-NL" sz="3000"/>
              <a:t> </a:t>
            </a:r>
            <a:r>
              <a:rPr lang="en-US" altLang="en-NL" sz="3000"/>
              <a:t> 	</a:t>
            </a:r>
            <a:r>
              <a:rPr lang="en-AU" altLang="en-NL" sz="3000"/>
              <a:t>Most Good </a:t>
            </a:r>
            <a:r>
              <a:rPr lang="en-US" altLang="en-NL" sz="3000"/>
              <a:t>	</a:t>
            </a:r>
            <a:r>
              <a:rPr lang="en-AU" altLang="en-NL" sz="3000"/>
              <a:t>Most Great. </a:t>
            </a:r>
            <a:endParaRPr lang="en-US" altLang="en-NL" sz="3000"/>
          </a:p>
          <a:p>
            <a:pPr>
              <a:buFontTx/>
              <a:buChar char="•"/>
            </a:pPr>
            <a:endParaRPr lang="en-US" altLang="en-NL" sz="3000"/>
          </a:p>
          <a:p>
            <a:pPr>
              <a:buFontTx/>
              <a:buChar char="•"/>
            </a:pPr>
            <a:r>
              <a:rPr lang="en-US" altLang="en-NL" sz="3000"/>
              <a:t> 	</a:t>
            </a:r>
            <a:r>
              <a:rPr lang="en-AU" altLang="en-NL" sz="3000"/>
              <a:t>B&amp;B developed in 1930’s is a rich dry blend of </a:t>
            </a:r>
            <a:r>
              <a:rPr lang="en-US" altLang="en-NL" sz="3000"/>
              <a:t> 	</a:t>
            </a:r>
            <a:r>
              <a:rPr lang="en-AU" altLang="en-NL" sz="3000"/>
              <a:t>benedictine and </a:t>
            </a:r>
            <a:r>
              <a:rPr lang="en-US" altLang="en-NL" sz="3000"/>
              <a:t>	</a:t>
            </a:r>
            <a:r>
              <a:rPr lang="en-AU" altLang="en-NL" sz="3000"/>
              <a:t>brandy. </a:t>
            </a:r>
          </a:p>
          <a:p>
            <a:pPr eaLnBrk="0" hangingPunct="0"/>
            <a:endParaRPr lang="en-AU" altLang="en-NL" sz="2800"/>
          </a:p>
        </p:txBody>
      </p:sp>
      <p:sp>
        <p:nvSpPr>
          <p:cNvPr id="46083" name="Rectangle 3">
            <a:extLst>
              <a:ext uri="{FF2B5EF4-FFF2-40B4-BE49-F238E27FC236}">
                <a16:creationId xmlns:a16="http://schemas.microsoft.com/office/drawing/2014/main" id="{BDA004C9-2337-4533-90A0-EADAF009C4FC}"/>
              </a:ext>
            </a:extLst>
          </p:cNvPr>
          <p:cNvSpPr>
            <a:spLocks noChangeArrowheads="1"/>
          </p:cNvSpPr>
          <p:nvPr/>
        </p:nvSpPr>
        <p:spPr bwMode="auto">
          <a:xfrm>
            <a:off x="838200" y="0"/>
            <a:ext cx="7772400" cy="762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488" tIns="44450" rIns="90488" bIns="44450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9144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1371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18288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0" hangingPunct="0"/>
            <a:r>
              <a:rPr lang="en-US" altLang="en-NL" sz="4000"/>
              <a:t>BENEDICTINE</a:t>
            </a:r>
            <a:endParaRPr lang="en-AU" altLang="en-NL" sz="400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>
            <a:extLst>
              <a:ext uri="{FF2B5EF4-FFF2-40B4-BE49-F238E27FC236}">
                <a16:creationId xmlns:a16="http://schemas.microsoft.com/office/drawing/2014/main" id="{477318D9-05C2-4AED-A768-4723095A6C0F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822325"/>
            <a:ext cx="9144000" cy="6035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buFontTx/>
              <a:buChar char="•"/>
            </a:pPr>
            <a:r>
              <a:rPr lang="en-US" altLang="en-NL"/>
              <a:t> 	</a:t>
            </a:r>
            <a:r>
              <a:rPr lang="en-AU" altLang="en-NL" sz="3000"/>
              <a:t>Originally the name for an orange flavoured liqueur, </a:t>
            </a:r>
            <a:r>
              <a:rPr lang="en-US" altLang="en-NL" sz="3000"/>
              <a:t>	</a:t>
            </a:r>
            <a:r>
              <a:rPr lang="en-AU" altLang="en-NL" sz="3000"/>
              <a:t>made from </a:t>
            </a:r>
            <a:r>
              <a:rPr lang="en-US" altLang="en-NL" sz="3000"/>
              <a:t>	</a:t>
            </a:r>
            <a:r>
              <a:rPr lang="en-AU" altLang="en-NL" sz="3000"/>
              <a:t>the dried peels of green oranges from </a:t>
            </a:r>
            <a:r>
              <a:rPr lang="en-US" altLang="en-NL" sz="3000"/>
              <a:t>	</a:t>
            </a:r>
            <a:r>
              <a:rPr lang="en-AU" altLang="en-NL" sz="3000"/>
              <a:t>the </a:t>
            </a:r>
            <a:r>
              <a:rPr lang="en-US" altLang="en-NL" sz="3000"/>
              <a:t>	</a:t>
            </a:r>
            <a:r>
              <a:rPr lang="en-AU" altLang="en-NL" sz="3000"/>
              <a:t>Island Of Curacao off</a:t>
            </a:r>
            <a:r>
              <a:rPr lang="en-US" altLang="en-NL" sz="3000"/>
              <a:t> t</a:t>
            </a:r>
            <a:r>
              <a:rPr lang="en-AU" altLang="en-NL" sz="3000"/>
              <a:t>he coast of Venezuela. </a:t>
            </a:r>
            <a:endParaRPr lang="en-US" altLang="en-NL" sz="3000"/>
          </a:p>
          <a:p>
            <a:pPr>
              <a:buFontTx/>
              <a:buChar char="•"/>
            </a:pPr>
            <a:endParaRPr lang="en-US" altLang="en-NL" sz="3000"/>
          </a:p>
          <a:p>
            <a:pPr>
              <a:buFontTx/>
              <a:buChar char="•"/>
            </a:pPr>
            <a:r>
              <a:rPr lang="en-US" altLang="en-NL" sz="3000"/>
              <a:t> 	</a:t>
            </a:r>
            <a:r>
              <a:rPr lang="en-AU" altLang="en-NL" sz="3000"/>
              <a:t>Sweet digestive liqueur now made from grape spirit, </a:t>
            </a:r>
            <a:r>
              <a:rPr lang="en-US" altLang="en-NL" sz="3000"/>
              <a:t>	</a:t>
            </a:r>
            <a:r>
              <a:rPr lang="en-AU" altLang="en-NL" sz="3000"/>
              <a:t>sugar and</a:t>
            </a:r>
            <a:r>
              <a:rPr lang="en-US" altLang="en-NL" sz="3000"/>
              <a:t> </a:t>
            </a:r>
            <a:r>
              <a:rPr lang="en-AU" altLang="en-NL" sz="3000"/>
              <a:t>orange peels.</a:t>
            </a:r>
            <a:endParaRPr lang="en-US" altLang="en-NL" sz="3000"/>
          </a:p>
          <a:p>
            <a:pPr>
              <a:buFontTx/>
              <a:buChar char="•"/>
            </a:pPr>
            <a:endParaRPr lang="en-US" altLang="en-NL" sz="3000"/>
          </a:p>
          <a:p>
            <a:pPr>
              <a:buFontTx/>
              <a:buChar char="•"/>
            </a:pPr>
            <a:r>
              <a:rPr lang="en-US" altLang="en-NL" sz="3000"/>
              <a:t> 	</a:t>
            </a:r>
            <a:r>
              <a:rPr lang="en-AU" altLang="en-NL" sz="3000"/>
              <a:t>The name is now applies to all orange liqueurs. </a:t>
            </a:r>
            <a:endParaRPr lang="en-US" altLang="en-NL" sz="3000"/>
          </a:p>
          <a:p>
            <a:pPr>
              <a:buFontTx/>
              <a:buChar char="•"/>
            </a:pPr>
            <a:endParaRPr lang="en-US" altLang="en-NL" sz="3000"/>
          </a:p>
          <a:p>
            <a:pPr>
              <a:buFontTx/>
              <a:buChar char="•"/>
            </a:pPr>
            <a:r>
              <a:rPr lang="en-US" altLang="en-NL" sz="3000"/>
              <a:t> 	</a:t>
            </a:r>
            <a:r>
              <a:rPr lang="en-AU" altLang="en-NL" sz="3000"/>
              <a:t>After infusion, spirit is distilled - if resulting liquor </a:t>
            </a:r>
            <a:r>
              <a:rPr lang="en-US" altLang="en-NL" sz="3000"/>
              <a:t>	</a:t>
            </a:r>
            <a:r>
              <a:rPr lang="en-AU" altLang="en-NL" sz="3000"/>
              <a:t>undergoes </a:t>
            </a:r>
            <a:r>
              <a:rPr lang="en-US" altLang="en-NL" sz="3000"/>
              <a:t>	</a:t>
            </a:r>
            <a:r>
              <a:rPr lang="en-AU" altLang="en-NL" sz="3000"/>
              <a:t>rectification it becomes Triple Sec </a:t>
            </a:r>
            <a:r>
              <a:rPr lang="en-US" altLang="en-NL" sz="3000"/>
              <a:t>		</a:t>
            </a:r>
            <a:r>
              <a:rPr lang="en-AU" altLang="en-NL" sz="3000"/>
              <a:t>Curacao which is then sweetened and coloured. </a:t>
            </a:r>
          </a:p>
          <a:p>
            <a:pPr eaLnBrk="0" hangingPunct="0"/>
            <a:endParaRPr lang="en-AU" altLang="en-NL" sz="3000"/>
          </a:p>
        </p:txBody>
      </p:sp>
      <p:sp>
        <p:nvSpPr>
          <p:cNvPr id="34819" name="Rectangle 3">
            <a:extLst>
              <a:ext uri="{FF2B5EF4-FFF2-40B4-BE49-F238E27FC236}">
                <a16:creationId xmlns:a16="http://schemas.microsoft.com/office/drawing/2014/main" id="{20E11998-F1F9-4BB5-8428-25C14E906949}"/>
              </a:ext>
            </a:extLst>
          </p:cNvPr>
          <p:cNvSpPr>
            <a:spLocks noChangeArrowheads="1"/>
          </p:cNvSpPr>
          <p:nvPr/>
        </p:nvSpPr>
        <p:spPr bwMode="auto">
          <a:xfrm>
            <a:off x="838200" y="0"/>
            <a:ext cx="7772400" cy="762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488" tIns="44450" rIns="90488" bIns="44450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9144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1371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18288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0" hangingPunct="0"/>
            <a:r>
              <a:rPr lang="en-US" altLang="en-NL" sz="4000"/>
              <a:t>CURACAO</a:t>
            </a:r>
            <a:endParaRPr lang="en-AU" altLang="en-NL" sz="400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>
            <a:extLst>
              <a:ext uri="{FF2B5EF4-FFF2-40B4-BE49-F238E27FC236}">
                <a16:creationId xmlns:a16="http://schemas.microsoft.com/office/drawing/2014/main" id="{730F0B64-8E03-4A0D-ACE1-AFDDAD77CB61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4800" y="838200"/>
            <a:ext cx="9144000" cy="5578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buFontTx/>
              <a:buChar char="•"/>
            </a:pPr>
            <a:r>
              <a:rPr lang="en-US" altLang="en-NL"/>
              <a:t> 	</a:t>
            </a:r>
            <a:r>
              <a:rPr lang="en-AU" altLang="en-NL" sz="3000"/>
              <a:t>Drambuie comes from the Gaelic phrase- “ An </a:t>
            </a:r>
            <a:r>
              <a:rPr lang="en-US" altLang="en-NL" sz="3000"/>
              <a:t>		</a:t>
            </a:r>
            <a:r>
              <a:rPr lang="en-AU" altLang="en-NL" sz="3000"/>
              <a:t>Dram Buidheach”</a:t>
            </a:r>
            <a:r>
              <a:rPr lang="en-US" altLang="en-NL" sz="3000"/>
              <a:t> ‘</a:t>
            </a:r>
            <a:r>
              <a:rPr lang="en-AU" altLang="en-NL" sz="3000"/>
              <a:t>A drink that satisfies</a:t>
            </a:r>
            <a:r>
              <a:rPr lang="en-US" altLang="en-NL" sz="3000"/>
              <a:t>’</a:t>
            </a:r>
          </a:p>
          <a:p>
            <a:r>
              <a:rPr lang="en-US" altLang="en-NL" sz="3000"/>
              <a:t> 	</a:t>
            </a:r>
          </a:p>
          <a:p>
            <a:pPr>
              <a:buFontTx/>
              <a:buChar char="•"/>
            </a:pPr>
            <a:r>
              <a:rPr lang="en-US" altLang="en-NL" sz="3000"/>
              <a:t> 	</a:t>
            </a:r>
            <a:r>
              <a:rPr lang="en-AU" altLang="en-NL" sz="3000"/>
              <a:t>Original recipe was given by Bonnie Prince Charlie </a:t>
            </a:r>
            <a:r>
              <a:rPr lang="en-US" altLang="en-NL" sz="3000"/>
              <a:t>	</a:t>
            </a:r>
            <a:r>
              <a:rPr lang="en-AU" altLang="en-NL" sz="3000"/>
              <a:t>- and the</a:t>
            </a:r>
            <a:r>
              <a:rPr lang="en-US" altLang="en-NL" sz="3000"/>
              <a:t> </a:t>
            </a:r>
            <a:r>
              <a:rPr lang="en-AU" altLang="en-NL" sz="3000"/>
              <a:t>liqueur is still made by the Mackinnon </a:t>
            </a:r>
            <a:r>
              <a:rPr lang="en-US" altLang="en-NL" sz="3000"/>
              <a:t>	</a:t>
            </a:r>
            <a:r>
              <a:rPr lang="en-AU" altLang="en-NL" sz="3000"/>
              <a:t>family of Edinburgh. </a:t>
            </a:r>
            <a:endParaRPr lang="en-US" altLang="en-NL" sz="3000"/>
          </a:p>
          <a:p>
            <a:pPr>
              <a:buFontTx/>
              <a:buChar char="•"/>
            </a:pPr>
            <a:endParaRPr lang="en-US" altLang="en-NL" sz="3000"/>
          </a:p>
          <a:p>
            <a:pPr>
              <a:buFontTx/>
              <a:buChar char="•"/>
            </a:pPr>
            <a:r>
              <a:rPr lang="en-US" altLang="en-NL" sz="3000"/>
              <a:t> 	</a:t>
            </a:r>
            <a:r>
              <a:rPr lang="en-AU" altLang="en-NL" sz="3000"/>
              <a:t>Made from a base of fine single malt scotch to </a:t>
            </a:r>
            <a:r>
              <a:rPr lang="en-US" altLang="en-NL" sz="3000"/>
              <a:t>		</a:t>
            </a:r>
            <a:r>
              <a:rPr lang="en-AU" altLang="en-NL" sz="3000"/>
              <a:t>which are added </a:t>
            </a:r>
            <a:r>
              <a:rPr lang="en-US" altLang="en-NL" sz="3000"/>
              <a:t>	</a:t>
            </a:r>
            <a:r>
              <a:rPr lang="en-AU" altLang="en-NL" sz="3000"/>
              <a:t>heather honey and herbs. </a:t>
            </a:r>
            <a:endParaRPr lang="en-US" altLang="en-NL" sz="3000"/>
          </a:p>
          <a:p>
            <a:pPr>
              <a:buFontTx/>
              <a:buChar char="•"/>
            </a:pPr>
            <a:endParaRPr lang="en-US" altLang="en-NL" sz="3000"/>
          </a:p>
          <a:p>
            <a:pPr>
              <a:buFontTx/>
              <a:buChar char="•"/>
            </a:pPr>
            <a:r>
              <a:rPr lang="en-US" altLang="en-NL" sz="3000"/>
              <a:t> 	</a:t>
            </a:r>
            <a:r>
              <a:rPr lang="en-AU" altLang="en-NL" sz="3000"/>
              <a:t>It is the oldest whisky liqueur.</a:t>
            </a:r>
          </a:p>
          <a:p>
            <a:pPr eaLnBrk="0" hangingPunct="0"/>
            <a:endParaRPr lang="en-AU" altLang="en-NL" sz="3000"/>
          </a:p>
        </p:txBody>
      </p:sp>
      <p:sp>
        <p:nvSpPr>
          <p:cNvPr id="35843" name="Rectangle 3">
            <a:extLst>
              <a:ext uri="{FF2B5EF4-FFF2-40B4-BE49-F238E27FC236}">
                <a16:creationId xmlns:a16="http://schemas.microsoft.com/office/drawing/2014/main" id="{DD6BAEC0-BBB7-4A5E-92F6-8D4172A67455}"/>
              </a:ext>
            </a:extLst>
          </p:cNvPr>
          <p:cNvSpPr>
            <a:spLocks noChangeArrowheads="1"/>
          </p:cNvSpPr>
          <p:nvPr/>
        </p:nvSpPr>
        <p:spPr bwMode="auto">
          <a:xfrm>
            <a:off x="838200" y="0"/>
            <a:ext cx="7772400" cy="762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488" tIns="44450" rIns="90488" bIns="44450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9144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1371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18288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0" hangingPunct="0"/>
            <a:endParaRPr lang="en-US" altLang="en-NL" sz="4000"/>
          </a:p>
          <a:p>
            <a:pPr algn="ctr" eaLnBrk="0" hangingPunct="0"/>
            <a:r>
              <a:rPr lang="en-US" altLang="en-NL" sz="4000"/>
              <a:t>DRAMBUIE</a:t>
            </a:r>
            <a:br>
              <a:rPr lang="en-AU" altLang="en-NL" sz="4000"/>
            </a:br>
            <a:endParaRPr lang="en-AU" altLang="en-NL" sz="400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>
            <a:extLst>
              <a:ext uri="{FF2B5EF4-FFF2-40B4-BE49-F238E27FC236}">
                <a16:creationId xmlns:a16="http://schemas.microsoft.com/office/drawing/2014/main" id="{99765938-8F08-4DA4-840F-646C4E9A1779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143000"/>
            <a:ext cx="9144000" cy="5578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buFontTx/>
              <a:buChar char="•"/>
            </a:pPr>
            <a:r>
              <a:rPr lang="en-US" altLang="en-NL"/>
              <a:t> 	</a:t>
            </a:r>
            <a:r>
              <a:rPr lang="en-AU" altLang="en-NL" sz="3000"/>
              <a:t>A golden yellow Herb liqueur packaged in a tall </a:t>
            </a:r>
            <a:r>
              <a:rPr lang="en-US" altLang="en-NL" sz="3000"/>
              <a:t>	</a:t>
            </a:r>
            <a:r>
              <a:rPr lang="en-AU" altLang="en-NL" sz="3000"/>
              <a:t>fluted bottle. </a:t>
            </a:r>
            <a:endParaRPr lang="en-US" altLang="en-NL" sz="3000"/>
          </a:p>
          <a:p>
            <a:pPr>
              <a:buFontTx/>
              <a:buChar char="•"/>
            </a:pPr>
            <a:endParaRPr lang="en-US" altLang="en-NL" sz="3000"/>
          </a:p>
          <a:p>
            <a:pPr>
              <a:buFontTx/>
              <a:buChar char="•"/>
            </a:pPr>
            <a:r>
              <a:rPr lang="en-US" altLang="en-NL" sz="3000"/>
              <a:t> 	</a:t>
            </a:r>
            <a:r>
              <a:rPr lang="en-AU" altLang="en-NL" sz="3000"/>
              <a:t>It is produced in Milan -Italy. </a:t>
            </a:r>
            <a:endParaRPr lang="en-US" altLang="en-NL" sz="3000"/>
          </a:p>
          <a:p>
            <a:pPr>
              <a:buFontTx/>
              <a:buChar char="•"/>
            </a:pPr>
            <a:endParaRPr lang="en-US" altLang="en-NL" sz="3000"/>
          </a:p>
          <a:p>
            <a:pPr>
              <a:buFontTx/>
              <a:buChar char="•"/>
            </a:pPr>
            <a:r>
              <a:rPr lang="en-US" altLang="en-NL" sz="3000"/>
              <a:t> 	</a:t>
            </a:r>
            <a:r>
              <a:rPr lang="en-AU" altLang="en-NL" sz="3000"/>
              <a:t>Named after Captain Giuseppe Galliano who </a:t>
            </a:r>
            <a:r>
              <a:rPr lang="en-US" altLang="en-NL" sz="3000"/>
              <a:t>		</a:t>
            </a:r>
            <a:r>
              <a:rPr lang="en-AU" altLang="en-NL" sz="3000"/>
              <a:t>distinguished himself during the Italian-</a:t>
            </a:r>
            <a:r>
              <a:rPr lang="en-US" altLang="en-NL" sz="3000"/>
              <a:t>			</a:t>
            </a:r>
            <a:r>
              <a:rPr lang="en-AU" altLang="en-NL" sz="3000"/>
              <a:t>Abyssinian war in 1896. </a:t>
            </a:r>
            <a:endParaRPr lang="en-US" altLang="en-NL" sz="3000"/>
          </a:p>
          <a:p>
            <a:pPr>
              <a:buFontTx/>
              <a:buChar char="•"/>
            </a:pPr>
            <a:endParaRPr lang="en-US" altLang="en-NL" sz="3000"/>
          </a:p>
          <a:p>
            <a:pPr>
              <a:buFontTx/>
              <a:buChar char="•"/>
            </a:pPr>
            <a:r>
              <a:rPr lang="en-US" altLang="en-NL" sz="3000"/>
              <a:t> 	</a:t>
            </a:r>
            <a:r>
              <a:rPr lang="en-AU" altLang="en-NL" sz="3000"/>
              <a:t>Liqueur is made in a modern plant and aged in glass </a:t>
            </a:r>
            <a:r>
              <a:rPr lang="en-US" altLang="en-NL" sz="3000"/>
              <a:t>	</a:t>
            </a:r>
            <a:r>
              <a:rPr lang="en-AU" altLang="en-NL" sz="3000"/>
              <a:t>tanks for six months before being bottled. </a:t>
            </a:r>
          </a:p>
          <a:p>
            <a:pPr eaLnBrk="0" hangingPunct="0"/>
            <a:endParaRPr lang="en-AU" altLang="en-NL" sz="3000"/>
          </a:p>
        </p:txBody>
      </p:sp>
      <p:sp>
        <p:nvSpPr>
          <p:cNvPr id="36867" name="Rectangle 3">
            <a:extLst>
              <a:ext uri="{FF2B5EF4-FFF2-40B4-BE49-F238E27FC236}">
                <a16:creationId xmlns:a16="http://schemas.microsoft.com/office/drawing/2014/main" id="{64E1BE70-63DF-4D41-919C-D6DF30E6170C}"/>
              </a:ext>
            </a:extLst>
          </p:cNvPr>
          <p:cNvSpPr>
            <a:spLocks noChangeArrowheads="1"/>
          </p:cNvSpPr>
          <p:nvPr/>
        </p:nvSpPr>
        <p:spPr bwMode="auto">
          <a:xfrm>
            <a:off x="838200" y="0"/>
            <a:ext cx="7772400" cy="762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488" tIns="44450" rIns="90488" bIns="44450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9144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1371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18288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0" hangingPunct="0"/>
            <a:r>
              <a:rPr lang="en-US" altLang="en-NL" sz="4000"/>
              <a:t>GALLIANO</a:t>
            </a:r>
            <a:endParaRPr lang="en-AU" altLang="en-NL" sz="400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>
            <a:extLst>
              <a:ext uri="{FF2B5EF4-FFF2-40B4-BE49-F238E27FC236}">
                <a16:creationId xmlns:a16="http://schemas.microsoft.com/office/drawing/2014/main" id="{4E305C7D-90B9-4661-A2E8-8948E76DF08A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822325"/>
            <a:ext cx="9144000" cy="6035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buFontTx/>
              <a:buChar char="•"/>
            </a:pPr>
            <a:r>
              <a:rPr lang="en-US" altLang="en-NL"/>
              <a:t> 	</a:t>
            </a:r>
            <a:r>
              <a:rPr lang="en-AU" altLang="en-NL" sz="3000"/>
              <a:t>It is one of the world’s most famous liqueurs. </a:t>
            </a:r>
            <a:endParaRPr lang="en-US" altLang="en-NL" sz="3000"/>
          </a:p>
          <a:p>
            <a:pPr>
              <a:buFontTx/>
              <a:buChar char="•"/>
            </a:pPr>
            <a:endParaRPr lang="en-US" altLang="en-NL" sz="3000"/>
          </a:p>
          <a:p>
            <a:pPr>
              <a:buFontTx/>
              <a:buChar char="•"/>
            </a:pPr>
            <a:r>
              <a:rPr lang="en-US" altLang="en-NL" sz="3000"/>
              <a:t> 	</a:t>
            </a:r>
            <a:r>
              <a:rPr lang="en-AU" altLang="en-NL" sz="3000"/>
              <a:t>A French Curacao invented in 1880, it is a blend of </a:t>
            </a:r>
            <a:r>
              <a:rPr lang="en-US" altLang="en-NL" sz="3000"/>
              <a:t>	</a:t>
            </a:r>
            <a:r>
              <a:rPr lang="en-AU" altLang="en-NL" sz="3000"/>
              <a:t>the finest </a:t>
            </a:r>
            <a:r>
              <a:rPr lang="en-US" altLang="en-NL" sz="3000"/>
              <a:t>	</a:t>
            </a:r>
            <a:r>
              <a:rPr lang="en-AU" altLang="en-NL" sz="3000"/>
              <a:t>cognacs with wild bitter oranges from </a:t>
            </a:r>
            <a:r>
              <a:rPr lang="en-US" altLang="en-NL" sz="3000"/>
              <a:t>	</a:t>
            </a:r>
            <a:r>
              <a:rPr lang="en-AU" altLang="en-NL" sz="3000"/>
              <a:t>the tropics. </a:t>
            </a:r>
            <a:endParaRPr lang="en-US" altLang="en-NL" sz="3000"/>
          </a:p>
          <a:p>
            <a:pPr>
              <a:buFontTx/>
              <a:buChar char="•"/>
            </a:pPr>
            <a:endParaRPr lang="en-US" altLang="en-NL" sz="3000"/>
          </a:p>
          <a:p>
            <a:pPr>
              <a:buFontTx/>
              <a:buChar char="•"/>
            </a:pPr>
            <a:r>
              <a:rPr lang="en-US" altLang="en-NL" sz="3000"/>
              <a:t> 	</a:t>
            </a:r>
            <a:r>
              <a:rPr lang="en-AU" altLang="en-NL" sz="3000"/>
              <a:t>The bottle has a red ribbon, traditional seal and a </a:t>
            </a:r>
            <a:r>
              <a:rPr lang="en-US" altLang="en-NL" sz="3000"/>
              <a:t>	</a:t>
            </a:r>
            <a:r>
              <a:rPr lang="en-AU" altLang="en-NL" sz="3000"/>
              <a:t>unique shape. </a:t>
            </a:r>
            <a:endParaRPr lang="en-US" altLang="en-NL" sz="3000"/>
          </a:p>
          <a:p>
            <a:pPr>
              <a:buFontTx/>
              <a:buChar char="•"/>
            </a:pPr>
            <a:endParaRPr lang="en-US" altLang="en-NL" sz="3000"/>
          </a:p>
          <a:p>
            <a:pPr>
              <a:buFontTx/>
              <a:buChar char="•"/>
            </a:pPr>
            <a:r>
              <a:rPr lang="en-US" altLang="en-NL" sz="3000"/>
              <a:t> 	</a:t>
            </a:r>
            <a:r>
              <a:rPr lang="en-AU" altLang="en-NL" sz="3000"/>
              <a:t>There are two versions - Cordon Jaune and Cordon </a:t>
            </a:r>
            <a:r>
              <a:rPr lang="en-US" altLang="en-NL" sz="3000"/>
              <a:t>	</a:t>
            </a:r>
            <a:r>
              <a:rPr lang="en-AU" altLang="en-NL" sz="3000"/>
              <a:t>Rouge. </a:t>
            </a:r>
            <a:endParaRPr lang="en-US" altLang="en-NL" sz="3000"/>
          </a:p>
          <a:p>
            <a:pPr>
              <a:buFontTx/>
              <a:buChar char="•"/>
            </a:pPr>
            <a:endParaRPr lang="en-US" altLang="en-NL" sz="3000"/>
          </a:p>
          <a:p>
            <a:r>
              <a:rPr lang="en-US" altLang="en-NL" sz="3000"/>
              <a:t> 	</a:t>
            </a:r>
            <a:endParaRPr lang="en-AU" altLang="en-NL" sz="3000"/>
          </a:p>
        </p:txBody>
      </p:sp>
      <p:sp>
        <p:nvSpPr>
          <p:cNvPr id="37891" name="Rectangle 3">
            <a:extLst>
              <a:ext uri="{FF2B5EF4-FFF2-40B4-BE49-F238E27FC236}">
                <a16:creationId xmlns:a16="http://schemas.microsoft.com/office/drawing/2014/main" id="{E51E4339-52B0-4124-9F55-56B49398B829}"/>
              </a:ext>
            </a:extLst>
          </p:cNvPr>
          <p:cNvSpPr>
            <a:spLocks noChangeArrowheads="1"/>
          </p:cNvSpPr>
          <p:nvPr/>
        </p:nvSpPr>
        <p:spPr bwMode="auto">
          <a:xfrm>
            <a:off x="838200" y="0"/>
            <a:ext cx="7772400" cy="762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488" tIns="44450" rIns="90488" bIns="44450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9144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1371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18288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0" hangingPunct="0"/>
            <a:r>
              <a:rPr lang="en-US" altLang="en-NL" sz="4000"/>
              <a:t>GRAND MARNIER</a:t>
            </a:r>
            <a:endParaRPr lang="en-AU" altLang="en-NL" sz="400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>
            <a:extLst>
              <a:ext uri="{FF2B5EF4-FFF2-40B4-BE49-F238E27FC236}">
                <a16:creationId xmlns:a16="http://schemas.microsoft.com/office/drawing/2014/main" id="{03E7D8AB-05C2-4136-99F3-94EB96ECA1C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914400"/>
            <a:ext cx="9144000" cy="6035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buFontTx/>
              <a:buChar char="•"/>
            </a:pPr>
            <a:r>
              <a:rPr lang="en-US" altLang="en-NL"/>
              <a:t> 	</a:t>
            </a:r>
            <a:r>
              <a:rPr lang="en-US" altLang="en-NL" sz="3000"/>
              <a:t>I</a:t>
            </a:r>
            <a:r>
              <a:rPr lang="en-AU" altLang="en-NL" sz="3000"/>
              <a:t>t is a popular liqueur with definite digestive </a:t>
            </a:r>
            <a:r>
              <a:rPr lang="en-US" altLang="en-NL" sz="3000"/>
              <a:t>		</a:t>
            </a:r>
            <a:r>
              <a:rPr lang="en-AU" altLang="en-NL" sz="3000"/>
              <a:t>properties.Made in Holland since 1575. </a:t>
            </a:r>
            <a:endParaRPr lang="en-US" altLang="en-NL" sz="3000"/>
          </a:p>
          <a:p>
            <a:pPr>
              <a:buFontTx/>
              <a:buChar char="•"/>
            </a:pPr>
            <a:endParaRPr lang="en-US" altLang="en-NL" sz="3000"/>
          </a:p>
          <a:p>
            <a:pPr>
              <a:buFontTx/>
              <a:buChar char="•"/>
            </a:pPr>
            <a:r>
              <a:rPr lang="en-US" altLang="en-NL" sz="3000"/>
              <a:t> 	</a:t>
            </a:r>
            <a:r>
              <a:rPr lang="en-AU" altLang="en-NL" sz="3000"/>
              <a:t>It has in its base some highly distilled / almost </a:t>
            </a:r>
            <a:r>
              <a:rPr lang="en-US" altLang="en-NL" sz="3000"/>
              <a:t>		</a:t>
            </a:r>
            <a:r>
              <a:rPr lang="en-AU" altLang="en-NL" sz="3000"/>
              <a:t>neutral spirit. </a:t>
            </a:r>
            <a:endParaRPr lang="en-US" altLang="en-NL" sz="3000"/>
          </a:p>
          <a:p>
            <a:pPr>
              <a:buFontTx/>
              <a:buChar char="•"/>
            </a:pPr>
            <a:endParaRPr lang="en-US" altLang="en-NL" sz="3000"/>
          </a:p>
          <a:p>
            <a:pPr>
              <a:buFontTx/>
              <a:buChar char="•"/>
            </a:pPr>
            <a:r>
              <a:rPr lang="en-US" altLang="en-NL" sz="3000"/>
              <a:t> 	</a:t>
            </a:r>
            <a:r>
              <a:rPr lang="en-AU" altLang="en-NL" sz="3000"/>
              <a:t>It is flavored with caraway seeds. </a:t>
            </a:r>
            <a:endParaRPr lang="en-US" altLang="en-NL" sz="3000"/>
          </a:p>
          <a:p>
            <a:pPr>
              <a:buFontTx/>
              <a:buChar char="•"/>
            </a:pPr>
            <a:endParaRPr lang="en-US" altLang="en-NL" sz="3000"/>
          </a:p>
          <a:p>
            <a:pPr>
              <a:buFontTx/>
              <a:buChar char="•"/>
            </a:pPr>
            <a:r>
              <a:rPr lang="en-US" altLang="en-NL" sz="3000"/>
              <a:t> 	</a:t>
            </a:r>
            <a:r>
              <a:rPr lang="en-AU" altLang="en-NL" sz="3000"/>
              <a:t>Varieties- Kummel Allash, Kummel Riga and Gilka </a:t>
            </a:r>
            <a:r>
              <a:rPr lang="en-US" altLang="en-NL" sz="3000"/>
              <a:t>	</a:t>
            </a:r>
            <a:r>
              <a:rPr lang="en-AU" altLang="en-NL" sz="3000"/>
              <a:t>Kummel from Berlin. </a:t>
            </a:r>
            <a:endParaRPr lang="en-US" altLang="en-NL" sz="3000"/>
          </a:p>
          <a:p>
            <a:pPr>
              <a:buFontTx/>
              <a:buChar char="•"/>
            </a:pPr>
            <a:endParaRPr lang="en-US" altLang="en-NL" sz="3000"/>
          </a:p>
          <a:p>
            <a:pPr>
              <a:buFontTx/>
              <a:buChar char="•"/>
            </a:pPr>
            <a:r>
              <a:rPr lang="en-US" altLang="en-NL" sz="3000"/>
              <a:t> 	</a:t>
            </a:r>
            <a:r>
              <a:rPr lang="en-AU" altLang="en-NL" sz="3000"/>
              <a:t>Always water white and served over ice.</a:t>
            </a:r>
          </a:p>
          <a:p>
            <a:pPr eaLnBrk="0" hangingPunct="0"/>
            <a:endParaRPr lang="en-AU" altLang="en-NL" sz="3000"/>
          </a:p>
        </p:txBody>
      </p:sp>
      <p:sp>
        <p:nvSpPr>
          <p:cNvPr id="38915" name="Rectangle 3">
            <a:extLst>
              <a:ext uri="{FF2B5EF4-FFF2-40B4-BE49-F238E27FC236}">
                <a16:creationId xmlns:a16="http://schemas.microsoft.com/office/drawing/2014/main" id="{5EFB32BD-82F0-4BD1-B110-97D80E3D5393}"/>
              </a:ext>
            </a:extLst>
          </p:cNvPr>
          <p:cNvSpPr>
            <a:spLocks noChangeArrowheads="1"/>
          </p:cNvSpPr>
          <p:nvPr/>
        </p:nvSpPr>
        <p:spPr bwMode="auto">
          <a:xfrm>
            <a:off x="838200" y="0"/>
            <a:ext cx="7772400" cy="762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488" tIns="44450" rIns="90488" bIns="44450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9144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1371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18288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0" hangingPunct="0"/>
            <a:endParaRPr lang="en-US" altLang="en-NL" sz="4000"/>
          </a:p>
          <a:p>
            <a:pPr algn="ctr" eaLnBrk="0" hangingPunct="0"/>
            <a:r>
              <a:rPr lang="en-US" altLang="en-NL" sz="4000"/>
              <a:t>KUMMEL</a:t>
            </a:r>
            <a:br>
              <a:rPr lang="en-AU" altLang="en-NL" sz="4000"/>
            </a:br>
            <a:endParaRPr lang="en-AU" altLang="en-NL" sz="4000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>
            <a:extLst>
              <a:ext uri="{FF2B5EF4-FFF2-40B4-BE49-F238E27FC236}">
                <a16:creationId xmlns:a16="http://schemas.microsoft.com/office/drawing/2014/main" id="{2C696F0E-9C39-4C38-A4DB-18E5C55D71B0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739900"/>
            <a:ext cx="9144000" cy="3749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buFontTx/>
              <a:buChar char="•"/>
            </a:pPr>
            <a:r>
              <a:rPr lang="en-US" altLang="en-NL" sz="3000"/>
              <a:t> 	</a:t>
            </a:r>
            <a:r>
              <a:rPr lang="en-AU" altLang="en-NL" sz="3000"/>
              <a:t>White Italian liqueur. </a:t>
            </a:r>
            <a:endParaRPr lang="en-US" altLang="en-NL" sz="3000"/>
          </a:p>
          <a:p>
            <a:pPr>
              <a:buFontTx/>
              <a:buChar char="•"/>
            </a:pPr>
            <a:endParaRPr lang="en-US" altLang="en-NL" sz="3000"/>
          </a:p>
          <a:p>
            <a:pPr>
              <a:buFontTx/>
              <a:buChar char="•"/>
            </a:pPr>
            <a:r>
              <a:rPr lang="en-US" altLang="en-NL" sz="3000"/>
              <a:t> 	Produced </a:t>
            </a:r>
            <a:r>
              <a:rPr lang="en-AU" altLang="en-NL" sz="3000"/>
              <a:t>from distillation of sour marasca cherries </a:t>
            </a:r>
            <a:r>
              <a:rPr lang="en-US" altLang="en-NL" sz="3000"/>
              <a:t>	</a:t>
            </a:r>
            <a:r>
              <a:rPr lang="en-AU" altLang="en-NL" sz="3000"/>
              <a:t>including the crushed kernels. </a:t>
            </a:r>
            <a:endParaRPr lang="en-US" altLang="en-NL" sz="3000"/>
          </a:p>
          <a:p>
            <a:pPr>
              <a:buFontTx/>
              <a:buChar char="•"/>
            </a:pPr>
            <a:endParaRPr lang="en-US" altLang="en-NL" sz="3000"/>
          </a:p>
          <a:p>
            <a:pPr>
              <a:buFontTx/>
              <a:buChar char="•"/>
            </a:pPr>
            <a:r>
              <a:rPr lang="en-US" altLang="en-NL" sz="3000"/>
              <a:t> 	</a:t>
            </a:r>
            <a:r>
              <a:rPr lang="en-AU" altLang="en-NL" sz="3000"/>
              <a:t>Originally the cherries came from Italian Dalmatia, </a:t>
            </a:r>
            <a:r>
              <a:rPr lang="en-US" altLang="en-NL" sz="3000"/>
              <a:t>	</a:t>
            </a:r>
            <a:r>
              <a:rPr lang="en-AU" altLang="en-NL" sz="3000"/>
              <a:t>now in former Yugoslavia.</a:t>
            </a:r>
          </a:p>
          <a:p>
            <a:pPr eaLnBrk="0" hangingPunct="0"/>
            <a:endParaRPr lang="en-AU" altLang="en-NL" sz="3000"/>
          </a:p>
        </p:txBody>
      </p:sp>
      <p:sp>
        <p:nvSpPr>
          <p:cNvPr id="39939" name="Rectangle 3">
            <a:extLst>
              <a:ext uri="{FF2B5EF4-FFF2-40B4-BE49-F238E27FC236}">
                <a16:creationId xmlns:a16="http://schemas.microsoft.com/office/drawing/2014/main" id="{A89AA420-377B-436E-ACD0-62938FEBAEDD}"/>
              </a:ext>
            </a:extLst>
          </p:cNvPr>
          <p:cNvSpPr>
            <a:spLocks noChangeArrowheads="1"/>
          </p:cNvSpPr>
          <p:nvPr/>
        </p:nvSpPr>
        <p:spPr bwMode="auto">
          <a:xfrm>
            <a:off x="838200" y="0"/>
            <a:ext cx="7772400" cy="762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488" tIns="44450" rIns="90488" bIns="44450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9144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1371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18288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0" hangingPunct="0"/>
            <a:r>
              <a:rPr lang="en-US" altLang="en-NL" sz="4000"/>
              <a:t>MARASCHINO</a:t>
            </a:r>
            <a:endParaRPr lang="en-AU" altLang="en-NL" sz="400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Default Design">
  <a:themeElements>
    <a:clrScheme name="">
      <a:dk1>
        <a:srgbClr val="000000"/>
      </a:dk1>
      <a:lt1>
        <a:srgbClr val="FFFFFF"/>
      </a:lt1>
      <a:dk2>
        <a:srgbClr val="000000"/>
      </a:dk2>
      <a:lt2>
        <a:srgbClr val="919191"/>
      </a:lt2>
      <a:accent1>
        <a:srgbClr val="618FFD"/>
      </a:accent1>
      <a:accent2>
        <a:srgbClr val="00AE00"/>
      </a:accent2>
      <a:accent3>
        <a:srgbClr val="FFFFFF"/>
      </a:accent3>
      <a:accent4>
        <a:srgbClr val="000000"/>
      </a:accent4>
      <a:accent5>
        <a:srgbClr val="B7C6FE"/>
      </a:accent5>
      <a:accent6>
        <a:srgbClr val="009D00"/>
      </a:accent6>
      <a:hlink>
        <a:srgbClr val="FC0128"/>
      </a:hlink>
      <a:folHlink>
        <a:srgbClr val="CECECE"/>
      </a:folHlink>
    </a:clrScheme>
    <a:fontScheme name="Default Design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AU" altLang="en-NL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anose="02020603050405020304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AU" altLang="en-NL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anose="02020603050405020304" pitchFamily="18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919191"/>
      </a:lt2>
      <a:accent1>
        <a:srgbClr val="618FFD"/>
      </a:accent1>
      <a:accent2>
        <a:srgbClr val="00AE00"/>
      </a:accent2>
      <a:accent3>
        <a:srgbClr val="FFFFFF"/>
      </a:accent3>
      <a:accent4>
        <a:srgbClr val="000000"/>
      </a:accent4>
      <a:accent5>
        <a:srgbClr val="B7C6FE"/>
      </a:accent5>
      <a:accent6>
        <a:srgbClr val="009D00"/>
      </a:accent6>
      <a:hlink>
        <a:srgbClr val="FC0128"/>
      </a:hlink>
      <a:folHlink>
        <a:srgbClr val="CECECE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919191"/>
      </a:lt2>
      <a:accent1>
        <a:srgbClr val="618FFD"/>
      </a:accent1>
      <a:accent2>
        <a:srgbClr val="00AE00"/>
      </a:accent2>
      <a:accent3>
        <a:srgbClr val="FFFFFF"/>
      </a:accent3>
      <a:accent4>
        <a:srgbClr val="000000"/>
      </a:accent4>
      <a:accent5>
        <a:srgbClr val="B7C6FE"/>
      </a:accent5>
      <a:accent6>
        <a:srgbClr val="009D00"/>
      </a:accent6>
      <a:hlink>
        <a:srgbClr val="FC0128"/>
      </a:hlink>
      <a:folHlink>
        <a:srgbClr val="CECECE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115</TotalTime>
  <Pages>10</Pages>
  <Words>1419</Words>
  <Application>Microsoft Office PowerPoint</Application>
  <PresentationFormat>On-screen Show (4:3)</PresentationFormat>
  <Paragraphs>256</Paragraphs>
  <Slides>31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31</vt:i4>
      </vt:variant>
    </vt:vector>
  </HeadingPairs>
  <TitlesOfParts>
    <vt:vector size="34" baseType="lpstr">
      <vt:lpstr>Times New Roman</vt:lpstr>
      <vt:lpstr>Wingdings</vt:lpstr>
      <vt:lpstr>Default Design</vt:lpstr>
      <vt:lpstr>LIQUEURS</vt:lpstr>
      <vt:lpstr>LIQUEURS</vt:lpstr>
      <vt:lpstr>LIQUEURS</vt:lpstr>
      <vt:lpstr>PowerPoint Presentation</vt:lpstr>
      <vt:lpstr>PowerPoint Presentation</vt:lpstr>
      <vt:lpstr>PowerPoint Presentation</vt:lpstr>
      <vt:lpstr>FRUIT FLAVOURED</vt:lpstr>
      <vt:lpstr>BOTANICAL MIXTURE</vt:lpstr>
      <vt:lpstr>SEEDS AND NUTS</vt:lpstr>
      <vt:lpstr>LIQUOR BASE</vt:lpstr>
      <vt:lpstr>CREAM BASED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LIQUEURS</dc:title>
  <dc:subject/>
  <dc:creator>Menno</dc:creator>
  <cp:keywords/>
  <dc:description/>
  <cp:lastModifiedBy>Menno de Boer</cp:lastModifiedBy>
  <cp:revision>12</cp:revision>
  <cp:lastPrinted>1998-03-09T11:25:30Z</cp:lastPrinted>
  <dcterms:created xsi:type="dcterms:W3CDTF">1998-03-09T09:40:40Z</dcterms:created>
  <dcterms:modified xsi:type="dcterms:W3CDTF">2020-05-21T10:19:41Z</dcterms:modified>
</cp:coreProperties>
</file>